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</p:sldIdLst>
  <p:sldSz cy="5143500" cx="9144000"/>
  <p:notesSz cx="6858000" cy="9144000"/>
  <p:embeddedFontLst>
    <p:embeddedFont>
      <p:font typeface="Montserrat"/>
      <p:regular r:id="rId177"/>
      <p:bold r:id="rId178"/>
      <p:italic r:id="rId179"/>
      <p:boldItalic r:id="rId1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180" Type="http://schemas.openxmlformats.org/officeDocument/2006/relationships/font" Target="fonts/Montserrat-boldItalic.fntdata"/><Relationship Id="rId37" Type="http://schemas.openxmlformats.org/officeDocument/2006/relationships/slide" Target="slides/slide33.xml"/><Relationship Id="rId176" Type="http://schemas.openxmlformats.org/officeDocument/2006/relationships/slide" Target="slides/slide172.xml"/><Relationship Id="rId36" Type="http://schemas.openxmlformats.org/officeDocument/2006/relationships/slide" Target="slides/slide32.xml"/><Relationship Id="rId175" Type="http://schemas.openxmlformats.org/officeDocument/2006/relationships/slide" Target="slides/slide171.xml"/><Relationship Id="rId39" Type="http://schemas.openxmlformats.org/officeDocument/2006/relationships/slide" Target="slides/slide35.xml"/><Relationship Id="rId174" Type="http://schemas.openxmlformats.org/officeDocument/2006/relationships/slide" Target="slides/slide170.xml"/><Relationship Id="rId38" Type="http://schemas.openxmlformats.org/officeDocument/2006/relationships/slide" Target="slides/slide34.xml"/><Relationship Id="rId173" Type="http://schemas.openxmlformats.org/officeDocument/2006/relationships/slide" Target="slides/slide169.xml"/><Relationship Id="rId179" Type="http://schemas.openxmlformats.org/officeDocument/2006/relationships/font" Target="fonts/Montserrat-italic.fntdata"/><Relationship Id="rId178" Type="http://schemas.openxmlformats.org/officeDocument/2006/relationships/font" Target="fonts/Montserrat-bold.fntdata"/><Relationship Id="rId177" Type="http://schemas.openxmlformats.org/officeDocument/2006/relationships/font" Target="fonts/Montserrat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slide" Target="slides/slide168.xml"/><Relationship Id="rId65" Type="http://schemas.openxmlformats.org/officeDocument/2006/relationships/slide" Target="slides/slide61.xml"/><Relationship Id="rId171" Type="http://schemas.openxmlformats.org/officeDocument/2006/relationships/slide" Target="slides/slide167.xml"/><Relationship Id="rId68" Type="http://schemas.openxmlformats.org/officeDocument/2006/relationships/slide" Target="slides/slide64.xml"/><Relationship Id="rId170" Type="http://schemas.openxmlformats.org/officeDocument/2006/relationships/slide" Target="slides/slide166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5ced9665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5ced9665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af0d3261a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af0d3261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af0d3261a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af0d3261a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b0319b8627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b0319b8627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b0319b8627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b0319b8627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b0319b8627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b0319b8627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b0319b8627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1" name="Google Shape;2601;gb0319b8627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b0319b8627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6" name="Google Shape;2616;gb0319b8627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gb0319b8627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" name="Google Shape;2628;gb0319b8627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b0319b8627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b0319b8627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gb0319b8627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6" name="Google Shape;2656;gb0319b8627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5ced9665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5ced9665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b0319b8627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" name="Google Shape;2671;gb0319b8627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gb0319b8627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7" name="Google Shape;2687;gb0319b8627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6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a80f005ff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8" name="Google Shape;2708;ga80f005ff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a80f005ff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a80f005ff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ga80f005ff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6" name="Google Shape;2756;ga80f005ff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ga80f005ff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1" name="Google Shape;2781;ga80f005ff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ga80f005ff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7" name="Google Shape;2807;ga80f005ff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ga80f005ff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5" name="Google Shape;2835;ga80f005ff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ga80f005ff3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4" name="Google Shape;2864;ga80f005ff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a80f005ff3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a80f005ff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5ced9665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5ced9665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a80f005ff3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a80f005ff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ga80f005ff3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8" name="Google Shape;2948;ga80f005ff3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a80f005ff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a80f005ff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ga80f005ff3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8" name="Google Shape;3018;ga80f005ff3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a80f005ff3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a80f005ff3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a80f005ff3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" name="Google Shape;3090;ga80f005ff3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a80f005ff3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" name="Google Shape;3130;ga80f005ff3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ga80f005ff3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9" name="Google Shape;3169;ga80f005ff3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ga80f005ff3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8" name="Google Shape;3198;ga80f005ff3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ga80f005ff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9" name="Google Shape;3229;ga80f005ff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5ced9665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5ced9665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8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a80f005ff3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a80f005ff3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ga80f005ff3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4" name="Google Shape;3294;ga80f005ff3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6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ga80f005ff3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8" name="Google Shape;3328;ga80f005ff3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4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ga80f005ff3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6" name="Google Shape;3336;ga80f005ff3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7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a80f005ff3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a80f005ff3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4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Google Shape;3365;ga80f005ff3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6" name="Google Shape;3366;ga80f005ff3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3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ga80f005ff3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5" name="Google Shape;3385;ga80f005ff3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a80f005ff3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6" name="Google Shape;3406;ga80f005ff3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ga80f005ff3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8" name="Google Shape;3428;ga80f005ff3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ga80f005ff3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3" name="Google Shape;3453;ga80f005ff3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5ced9665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5ced9665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ga80f005ff3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8" name="Google Shape;3468;ga80f005ff3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1" name="Shape 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" name="Google Shape;3482;ga80f005ff3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3" name="Google Shape;3483;ga80f005ff3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7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a80f005ff3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a80f005ff3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3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ga80f005ff3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5" name="Google Shape;3535;ga80f005ff3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ga80f005ff3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6" name="Google Shape;3546;ga80f005ff3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ga80f005ff3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8" name="Google Shape;3558;ga80f005ff3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8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gb0bc3b147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0" name="Google Shape;3570;gb0bc3b147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8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ga80f005ff3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0" name="Google Shape;3580;ga80f005ff3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3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Google Shape;3594;ga80f005ff3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5" name="Google Shape;3595;ga80f005ff3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8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Google Shape;3609;ga80f005ff3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0" name="Google Shape;3610;ga80f005ff3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5ced9665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5ced9665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ga80f005ff3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5" name="Google Shape;3625;ga80f005ff3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gb0bc3b14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0" name="Google Shape;3640;gb0bc3b14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6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b0bc3b147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b0bc3b147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4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gb0bc3b147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6" name="Google Shape;3656;gb0bc3b147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2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gb0bc3b147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4" name="Google Shape;3664;gb0bc3b147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gb0bc3b147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2" name="Google Shape;3672;gb0bc3b147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8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b0bc3b147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0" name="Google Shape;3680;gb0bc3b147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6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b0bc3b147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8" name="Google Shape;3688;gb0bc3b147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gb0bc3b147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6" name="Google Shape;3696;gb0bc3b147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6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Google Shape;3717;gb0bc3b147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8" name="Google Shape;3718;gb0bc3b147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5ced9665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5ced9665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2" name="Google Shape;3742;gb0bc3b147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3" name="Google Shape;3743;gb0bc3b147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6" name="Shape 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Google Shape;3767;gb0bc3b147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8" name="Google Shape;3768;gb0bc3b147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2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gb0bc3b147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4" name="Google Shape;3794;gb0bc3b147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9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gb0bc3b147e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1" name="Google Shape;3821;gb0bc3b147e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7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gb0bc3b147e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9" name="Google Shape;3849;gb0bc3b147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6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Google Shape;3857;gb0bc3b147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8" name="Google Shape;3858;gb0bc3b147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Google Shape;3866;gb0bc3b147e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7" name="Google Shape;3867;gb0bc3b147e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9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gb0bc3b147e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1" name="Google Shape;3891;gb0bc3b147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3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gb0bc3b147e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5" name="Google Shape;3915;gb0bc3b147e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7" name="Shape 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8" name="Google Shape;3938;gb0bc3b147e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9" name="Google Shape;3939;gb0bc3b147e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5ced9665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5ced9665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4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gb0bc3b147e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6" name="Google Shape;3946;gb0bc3b147e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3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Google Shape;3954;gb0bc3b147e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5" name="Google Shape;3955;gb0bc3b147e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2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gb0bc3b147e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4" name="Google Shape;3964;gb0bc3b147e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5ced9665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5ced9665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5ced9665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5ced9665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ce16319f8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ce16319f8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ce16319f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ce16319f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ce16319f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ce16319f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ce16319f8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ce16319f8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ce16319f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ce16319f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ce16319f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ce16319f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ce16319f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ce16319f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ce16319f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ce16319f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ce16319f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ce16319f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e16319f8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e16319f8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ce16319f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ce16319f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ce16319f8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ce16319f8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ce16319f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ce16319f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ce16319f8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ce16319f8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ce16319f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ce16319f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ce16319f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ce16319f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ce16319f8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ace16319f8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ce16319f8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ace16319f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ce16319f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ce16319f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ce16319f8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ce16319f8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ce16319f8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ce16319f8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d7ff6325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d7ff632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04b9201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04b9201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ace16319f8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ace16319f8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ce16319f8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ce16319f8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ce16319f8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ce16319f8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ce16319f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ace16319f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ce16319f8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ce16319f8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ce16319f8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ace16319f8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ace16319f8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ace16319f8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ce16319f8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ce16319f8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ace16319f8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ace16319f8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ace16319f8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ace16319f8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0319b8627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0319b8627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ace16319f8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ace16319f8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ad7ff6325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ad7ff6325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d7ff6325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d7ff6325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ad7ff6325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ad7ff6325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ad7ff6325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ad7ff6325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ad7ff6325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ad7ff6325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ad7ff6325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ad7ff6325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ad7ff6325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ad7ff6325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ad7ff63257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ad7ff63257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ad7ff6325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ad7ff6325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ce16319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ce16319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ad7ff63257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ad7ff63257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ad7ff63257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ad7ff63257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d7ff63257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ad7ff63257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ad7ff63257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ad7ff63257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ad7ff63257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ad7ff63257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d7ff63257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d7ff63257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ad7ff63257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ad7ff63257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ad7ff63257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ad7ff63257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ad7ff63257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ad7ff63257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ad7ff63257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ad7ff63257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ce16319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ce16319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ad7ff63257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ad7ff63257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ad7ff63257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ad7ff63257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ad7ff63257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ad7ff63257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ad7ff63257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ad7ff63257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ad7ff63257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ad7ff63257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ad7ff63257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ad7ff63257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ad7ff63257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ad7ff63257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ad7ff63257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ad7ff63257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ace16319f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ace16319f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ad7ff63257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ad7ff63257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5ced9665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5ced9665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ad7ff63257_0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ad7ff63257_0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af0d3261a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af0d3261a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af0d3261a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af0d3261a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af0d3261a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af0d3261a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af0d3261a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af0d3261a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af0d3261a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af0d3261a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af0d3261a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af0d3261a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af0d3261a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af0d3261a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af0d3261a5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af0d3261a5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af0d3261a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af0d3261a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5ced96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5ced96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af0d3261a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af0d3261a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af0d3261a5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af0d3261a5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ad7ff63257_0_1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ad7ff63257_0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ad7ff63257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3" name="Google Shape;2443;gad7ff63257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ad7ff63257_0_1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ad7ff63257_0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b0319b862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b0319b862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ad7ff63257_0_1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ad7ff63257_0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gad7ff63257_0_1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5" name="Google Shape;2525;gad7ff63257_0_1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ad7ff63257_0_1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ad7ff63257_0_1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af0d3261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1" name="Google Shape;2541;gaf0d3261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.jpg"/><Relationship Id="rId4" Type="http://schemas.openxmlformats.org/officeDocument/2006/relationships/image" Target="../media/image1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.jp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.jpg"/><Relationship Id="rId4" Type="http://schemas.openxmlformats.org/officeDocument/2006/relationships/image" Target="../media/image16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.jpg"/><Relationship Id="rId4" Type="http://schemas.openxmlformats.org/officeDocument/2006/relationships/image" Target="../media/image23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.jpg"/><Relationship Id="rId4" Type="http://schemas.openxmlformats.org/officeDocument/2006/relationships/image" Target="../media/image23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.jpg"/><Relationship Id="rId4" Type="http://schemas.openxmlformats.org/officeDocument/2006/relationships/image" Target="../media/image23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.jpg"/><Relationship Id="rId4" Type="http://schemas.openxmlformats.org/officeDocument/2006/relationships/image" Target="../media/image23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.jp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.jp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19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.jp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.jpg"/><Relationship Id="rId4" Type="http://schemas.openxmlformats.org/officeDocument/2006/relationships/image" Target="../media/image27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.jpg"/><Relationship Id="rId4" Type="http://schemas.openxmlformats.org/officeDocument/2006/relationships/image" Target="../media/image22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.jpg"/><Relationship Id="rId4" Type="http://schemas.openxmlformats.org/officeDocument/2006/relationships/image" Target="../media/image22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.jp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.jpg"/><Relationship Id="rId4" Type="http://schemas.openxmlformats.org/officeDocument/2006/relationships/image" Target="../media/image28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.jpg"/><Relationship Id="rId4" Type="http://schemas.openxmlformats.org/officeDocument/2006/relationships/image" Target="../media/image21.png"/><Relationship Id="rId5" Type="http://schemas.openxmlformats.org/officeDocument/2006/relationships/image" Target="../media/image28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.jpg"/><Relationship Id="rId4" Type="http://schemas.openxmlformats.org/officeDocument/2006/relationships/image" Target="../media/image21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4.png"/><Relationship Id="rId4" Type="http://schemas.openxmlformats.org/officeDocument/2006/relationships/image" Target="../media/image2.jpg"/><Relationship Id="rId5" Type="http://schemas.openxmlformats.org/officeDocument/2006/relationships/image" Target="../media/image28.png"/><Relationship Id="rId6" Type="http://schemas.openxmlformats.org/officeDocument/2006/relationships/image" Target="../media/image23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6.png"/><Relationship Id="rId4" Type="http://schemas.openxmlformats.org/officeDocument/2006/relationships/image" Target="../media/image2.jp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32.png"/><Relationship Id="rId6" Type="http://schemas.openxmlformats.org/officeDocument/2006/relationships/image" Target="../media/image6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5.png"/><Relationship Id="rId4" Type="http://schemas.openxmlformats.org/officeDocument/2006/relationships/image" Target="../media/image2.jp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.jpg"/><Relationship Id="rId4" Type="http://schemas.openxmlformats.org/officeDocument/2006/relationships/image" Target="../media/image29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.jpg"/><Relationship Id="rId4" Type="http://schemas.openxmlformats.org/officeDocument/2006/relationships/image" Target="../media/image30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2.jpg"/><Relationship Id="rId4" Type="http://schemas.openxmlformats.org/officeDocument/2006/relationships/image" Target="../media/image31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.jpg"/><Relationship Id="rId4" Type="http://schemas.openxmlformats.org/officeDocument/2006/relationships/image" Target="../media/image31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1960s: Alexey Chervonenkis and Vladimir Vapnik begin the development of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" name="Google Shape;129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423" y="2748698"/>
            <a:ext cx="1479675" cy="2001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2" name="Google Shape;2552;p1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briefly go over some of the general mathematics of SVM and how it is related to the Scikit-Learn class calls.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begin with a brief review of using margin based classifiers, and how they can be described with equations.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 Feel free to consider this an “optional” lecture.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3" name="Google Shape;2553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54" name="Google Shape;2554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0" name="Google Shape;2560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Relative Reading: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Background in Chapter 9 of ISLR.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comprehensive overview of everything discussed, check out: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Cortes, Corinna; Vapnik, Vladimir N. (1995). "Support-vector networks". Machine Learning.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61" name="Google Shape;2561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2" name="Google Shape;2562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8" name="Google Shape;2568;p1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69" name="Google Shape;2569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70" name="Google Shape;2570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1" name="Google Shape;2571;p114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114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3" name="Google Shape;2573;p114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9" name="Google Shape;2579;p1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80" name="Google Shape;2580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81" name="Google Shape;2581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2" name="Google Shape;2582;p115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115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4" name="Google Shape;2584;p115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85" name="Google Shape;2585;p115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1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92" name="Google Shape;2592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93" name="Google Shape;2593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p116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5" name="Google Shape;2595;p116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6" name="Google Shape;2596;p116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97" name="Google Shape;2597;p116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98" name="Google Shape;2598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62" y="2054975"/>
            <a:ext cx="3241826" cy="5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4" name="Google Shape;2604;p1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05" name="Google Shape;2605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6" name="Google Shape;2606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07" name="Google Shape;2607;p117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117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9" name="Google Shape;2609;p117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10" name="Google Shape;2610;p117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1" name="Google Shape;2611;p117"/>
          <p:cNvSpPr/>
          <p:nvPr/>
        </p:nvSpPr>
        <p:spPr>
          <a:xfrm>
            <a:off x="1566675" y="2678925"/>
            <a:ext cx="401400" cy="629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2" name="Google Shape;2612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24" y="3392459"/>
            <a:ext cx="4937624" cy="595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3" name="Google Shape;2613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462" y="2054975"/>
            <a:ext cx="3241826" cy="5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9" name="Google Shape;2619;p1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20" name="Google Shape;2620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21" name="Google Shape;2621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2" name="Google Shape;2622;p118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118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4" name="Google Shape;2624;p118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25" name="Google Shape;2625;p118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119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1" name="Google Shape;2631;p119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2" name="Google Shape;2632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3" name="Google Shape;2633;p119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34" name="Google Shape;2634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35" name="Google Shape;2635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6" name="Google Shape;2636;p119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119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8" name="Google Shape;2638;p119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39" name="Google Shape;2639;p119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120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5" name="Google Shape;2645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6" name="Google Shape;2646;p120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47" name="Google Shape;2647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48" name="Google Shape;2648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49" name="Google Shape;2649;p120"/>
          <p:cNvSpPr/>
          <p:nvPr/>
        </p:nvSpPr>
        <p:spPr>
          <a:xfrm>
            <a:off x="5338200" y="1733825"/>
            <a:ext cx="3657600" cy="207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120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1" name="Google Shape;2651;p120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52" name="Google Shape;2652;p120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53" name="Google Shape;265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07150"/>
            <a:ext cx="4726951" cy="5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21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9" name="Google Shape;2659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0" name="Google Shape;2660;p121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61" name="Google Shape;2661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62" name="Google Shape;2662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3" name="Google Shape;2663;p121"/>
          <p:cNvSpPr/>
          <p:nvPr/>
        </p:nvSpPr>
        <p:spPr>
          <a:xfrm>
            <a:off x="5338200" y="1733825"/>
            <a:ext cx="3657600" cy="2082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121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5" name="Google Shape;2665;p121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66" name="Google Shape;2666;p121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67" name="Google Shape;2667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83000"/>
            <a:ext cx="4726951" cy="5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8" name="Google Shape;2668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61" y="3069250"/>
            <a:ext cx="4753226" cy="4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Generalized Portrait Algorithm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 for image analysis by computers.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" name="Google Shape;138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9" name="Google Shape;139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41" name="Google Shape;1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423" y="2748698"/>
            <a:ext cx="1479675" cy="2001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22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4" name="Google Shape;2674;p122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5" name="Google Shape;2675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6" name="Google Shape;2676;p122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77" name="Google Shape;2677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78" name="Google Shape;2678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9" name="Google Shape;2679;p122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122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1" name="Google Shape;2681;p122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82" name="Google Shape;2682;p122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83" name="Google Shape;2683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51" y="3069250"/>
            <a:ext cx="4225474" cy="4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Google Shape;2684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50" y="2587450"/>
            <a:ext cx="4178182" cy="4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123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0" name="Google Shape;2690;p123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1" name="Google Shape;2691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2" name="Google Shape;2692;p123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Points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93" name="Google Shape;2693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94" name="Google Shape;2694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5" name="Google Shape;2695;p123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123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7" name="Google Shape;2697;p123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98" name="Google Shape;2698;p123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9" name="Google Shape;2699;p123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23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23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123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123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123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5" name="Google Shape;2705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00148"/>
            <a:ext cx="3922375" cy="15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124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1" name="Google Shape;2711;p124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2" name="Google Shape;2712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3" name="Google Shape;2713;p124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14" name="Google Shape;2714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15" name="Google Shape;2715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6" name="Google Shape;2716;p124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24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8" name="Google Shape;2718;p124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19" name="Google Shape;2719;p124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0" name="Google Shape;2720;p124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24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24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24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24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24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6" name="Google Shape;2726;p124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27" name="Google Shape;2727;p124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28" name="Google Shape;2728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p125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4" name="Google Shape;2734;p125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5" name="Google Shape;2735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6" name="Google Shape;2736;p125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37" name="Google Shape;2737;p1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38" name="Google Shape;2738;p1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39" name="Google Shape;2739;p125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125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1" name="Google Shape;2741;p125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42" name="Google Shape;2742;p125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3" name="Google Shape;2743;p125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125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125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125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125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125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9" name="Google Shape;2749;p125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50" name="Google Shape;2750;p125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51" name="Google Shape;2751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2" name="Google Shape;2752;p125"/>
          <p:cNvSpPr/>
          <p:nvPr/>
        </p:nvSpPr>
        <p:spPr>
          <a:xfrm>
            <a:off x="2487250" y="2846450"/>
            <a:ext cx="3744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3" name="Google Shape;2753;p125"/>
          <p:cNvCxnSpPr/>
          <p:nvPr/>
        </p:nvCxnSpPr>
        <p:spPr>
          <a:xfrm flipH="1">
            <a:off x="6476800" y="2061850"/>
            <a:ext cx="415500" cy="4923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p126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9" name="Google Shape;2759;p126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0" name="Google Shape;2760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1" name="Google Shape;2761;p126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2" name="Google Shape;2762;p1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3" name="Google Shape;2763;p1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4" name="Google Shape;2764;p126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26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6" name="Google Shape;2766;p126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67" name="Google Shape;2767;p126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8" name="Google Shape;2768;p126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126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126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126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126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126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74" name="Google Shape;2774;p126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75" name="Google Shape;2775;p126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76" name="Google Shape;2776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p127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4" name="Google Shape;2784;p127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5" name="Google Shape;2785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6" name="Google Shape;2786;p127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87" name="Google Shape;2787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88" name="Google Shape;2788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9" name="Google Shape;2789;p127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127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1" name="Google Shape;2791;p127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92" name="Google Shape;2792;p127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3" name="Google Shape;2793;p127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127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127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127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127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127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9" name="Google Shape;2799;p127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00" name="Google Shape;2800;p127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01" name="Google Shape;280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p128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0" name="Google Shape;2810;p128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1" name="Google Shape;2811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2" name="Google Shape;2812;p128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13" name="Google Shape;2813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14" name="Google Shape;2814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5" name="Google Shape;2815;p128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128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7" name="Google Shape;2817;p128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18" name="Google Shape;2818;p128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9" name="Google Shape;2819;p128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128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28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128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28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128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5" name="Google Shape;2825;p128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26" name="Google Shape;2826;p128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27" name="Google Shape;2827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1" name="Google Shape;2831;p128"/>
          <p:cNvSpPr/>
          <p:nvPr/>
        </p:nvSpPr>
        <p:spPr>
          <a:xfrm>
            <a:off x="6230775" y="4195125"/>
            <a:ext cx="1809900" cy="456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128"/>
          <p:cNvSpPr/>
          <p:nvPr/>
        </p:nvSpPr>
        <p:spPr>
          <a:xfrm>
            <a:off x="1095457" y="1751050"/>
            <a:ext cx="2796300" cy="105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p129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8" name="Google Shape;2838;p129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9" name="Google Shape;2839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0" name="Google Shape;2840;p129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41" name="Google Shape;2841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42" name="Google Shape;2842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43" name="Google Shape;2843;p129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129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5" name="Google Shape;2845;p129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46" name="Google Shape;2846;p129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7" name="Google Shape;2847;p129"/>
          <p:cNvSpPr/>
          <p:nvPr/>
        </p:nvSpPr>
        <p:spPr>
          <a:xfrm rot="10800000">
            <a:off x="6476891" y="1743988"/>
            <a:ext cx="2528184" cy="1902437"/>
          </a:xfrm>
          <a:custGeom>
            <a:rect b="b" l="l" r="r" t="t"/>
            <a:pathLst>
              <a:path extrusionOk="0" h="83486" w="113639">
                <a:moveTo>
                  <a:pt x="615" y="0"/>
                </a:moveTo>
                <a:lnTo>
                  <a:pt x="113639" y="83486"/>
                </a:lnTo>
                <a:lnTo>
                  <a:pt x="0" y="8287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</p:sp>
      <p:sp>
        <p:nvSpPr>
          <p:cNvPr id="2848" name="Google Shape;2848;p129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129"/>
          <p:cNvSpPr/>
          <p:nvPr/>
        </p:nvSpPr>
        <p:spPr>
          <a:xfrm>
            <a:off x="5333350" y="1749025"/>
            <a:ext cx="2840975" cy="2082558"/>
          </a:xfrm>
          <a:custGeom>
            <a:rect b="b" l="l" r="r" t="t"/>
            <a:pathLst>
              <a:path extrusionOk="0" h="83486" w="113639">
                <a:moveTo>
                  <a:pt x="615" y="0"/>
                </a:moveTo>
                <a:lnTo>
                  <a:pt x="113639" y="83486"/>
                </a:lnTo>
                <a:lnTo>
                  <a:pt x="0" y="8287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</p:sp>
      <p:sp>
        <p:nvSpPr>
          <p:cNvPr id="2850" name="Google Shape;2850;p129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129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129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129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129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55" name="Google Shape;2855;p129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56" name="Google Shape;2856;p129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57" name="Google Shape;2857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1" name="Google Shape;2861;p129"/>
          <p:cNvSpPr/>
          <p:nvPr/>
        </p:nvSpPr>
        <p:spPr>
          <a:xfrm>
            <a:off x="1042425" y="4225950"/>
            <a:ext cx="5085900" cy="521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p130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7" name="Google Shape;2867;p130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8" name="Google Shape;2868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9" name="Google Shape;2869;p130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70" name="Google Shape;2870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71" name="Google Shape;2871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72" name="Google Shape;2872;p130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130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4" name="Google Shape;2874;p130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75" name="Google Shape;2875;p130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6" name="Google Shape;2876;p130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130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130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130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130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30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2" name="Google Shape;2882;p130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83" name="Google Shape;2883;p130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84" name="Google Shape;288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1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8" name="Google Shape;2888;p130"/>
          <p:cNvSpPr/>
          <p:nvPr/>
        </p:nvSpPr>
        <p:spPr>
          <a:xfrm>
            <a:off x="2200075" y="3397175"/>
            <a:ext cx="12717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131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4" name="Google Shape;2894;p131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5" name="Google Shape;2895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6" name="Google Shape;2896;p131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97" name="Google Shape;2897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98" name="Google Shape;2898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99" name="Google Shape;2899;p131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131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1" name="Google Shape;2901;p131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02" name="Google Shape;2902;p131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3" name="Google Shape;2903;p131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4" name="Google Shape;2904;p131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131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131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131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08" name="Google Shape;2908;p131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09" name="Google Shape;2909;p131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910" name="Google Shape;2910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1" name="Google Shape;2911;p131"/>
          <p:cNvPicPr preferRelativeResize="0"/>
          <p:nvPr/>
        </p:nvPicPr>
        <p:blipFill rotWithShape="1">
          <a:blip r:embed="rId5">
            <a:alphaModFix/>
          </a:blip>
          <a:srcRect b="0" l="0" r="36467" t="0"/>
          <a:stretch/>
        </p:blipFill>
        <p:spPr>
          <a:xfrm>
            <a:off x="1073700" y="4171425"/>
            <a:ext cx="4408351" cy="5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2" name="Google Shape;2912;p131"/>
          <p:cNvSpPr/>
          <p:nvPr/>
        </p:nvSpPr>
        <p:spPr>
          <a:xfrm>
            <a:off x="2200075" y="3397175"/>
            <a:ext cx="12717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3" name="Google Shape;2913;p131"/>
          <p:cNvCxnSpPr>
            <a:endCxn id="2903" idx="3"/>
          </p:cNvCxnSpPr>
          <p:nvPr/>
        </p:nvCxnSpPr>
        <p:spPr>
          <a:xfrm flipH="1" rot="10800000">
            <a:off x="7174192" y="2214294"/>
            <a:ext cx="359400" cy="3963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4" name="Google Shape;2914;p131"/>
          <p:cNvCxnSpPr>
            <a:endCxn id="2905" idx="3"/>
          </p:cNvCxnSpPr>
          <p:nvPr/>
        </p:nvCxnSpPr>
        <p:spPr>
          <a:xfrm flipH="1" rot="10800000">
            <a:off x="7620517" y="2305044"/>
            <a:ext cx="538200" cy="6336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5" name="Google Shape;2915;p131"/>
          <p:cNvCxnSpPr>
            <a:endCxn id="2916" idx="3"/>
          </p:cNvCxnSpPr>
          <p:nvPr/>
        </p:nvCxnSpPr>
        <p:spPr>
          <a:xfrm flipH="1" rot="10800000">
            <a:off x="7635817" y="2746919"/>
            <a:ext cx="193800" cy="2226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7" name="Google Shape;2917;p131"/>
          <p:cNvCxnSpPr>
            <a:endCxn id="2904" idx="7"/>
          </p:cNvCxnSpPr>
          <p:nvPr/>
        </p:nvCxnSpPr>
        <p:spPr>
          <a:xfrm flipH="1">
            <a:off x="6281367" y="2205279"/>
            <a:ext cx="313500" cy="3405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8" name="Google Shape;2918;p131"/>
          <p:cNvCxnSpPr>
            <a:endCxn id="2907" idx="7"/>
          </p:cNvCxnSpPr>
          <p:nvPr/>
        </p:nvCxnSpPr>
        <p:spPr>
          <a:xfrm flipH="1">
            <a:off x="6281367" y="2497679"/>
            <a:ext cx="708300" cy="7794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9" name="Google Shape;2919;p131"/>
          <p:cNvCxnSpPr>
            <a:endCxn id="2906" idx="7"/>
          </p:cNvCxnSpPr>
          <p:nvPr/>
        </p:nvCxnSpPr>
        <p:spPr>
          <a:xfrm flipH="1">
            <a:off x="6927042" y="2631154"/>
            <a:ext cx="247200" cy="2811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6" name="Google Shape;2916;p131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1964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Aizerman, Braverman, and Rozonoer, publish 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“Theoretical Foundations of the Potential Function Method”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Pattern Recognition Learning.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Introduces the geometrical interpretation of the kernels as inner products in a feature space.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8" name="Google Shape;148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" name="Google Shape;149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132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5" name="Google Shape;2925;p132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6" name="Google Shape;2926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7" name="Google Shape;2927;p132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28" name="Google Shape;2928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29" name="Google Shape;2929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0" name="Google Shape;2930;p132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132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2" name="Google Shape;2932;p132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33" name="Google Shape;2933;p132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4" name="Google Shape;2934;p132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132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132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132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132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132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0" name="Google Shape;2940;p132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41" name="Google Shape;2941;p132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942" name="Google Shape;2942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3" name="Google Shape;2943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4" name="Google Shape;2944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5" name="Google Shape;2945;p1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133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1" name="Google Shape;2951;p133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2" name="Google Shape;2952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3" name="Google Shape;2953;p133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54" name="Google Shape;2954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55" name="Google Shape;2955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56" name="Google Shape;2956;p133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133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8" name="Google Shape;2958;p133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59" name="Google Shape;2959;p133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0" name="Google Shape;2960;p133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133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133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133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133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133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6" name="Google Shape;2966;p133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67" name="Google Shape;2967;p133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968" name="Google Shape;2968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9" name="Google Shape;2969;p133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p133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133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133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133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133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133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133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133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133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133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134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85" name="Google Shape;2985;p134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86" name="Google Shape;2986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7" name="Google Shape;2987;p134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88" name="Google Shape;2988;p1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89" name="Google Shape;2989;p1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0" name="Google Shape;2990;p134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134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2" name="Google Shape;2992;p134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93" name="Google Shape;2993;p134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4" name="Google Shape;2994;p134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134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134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134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134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134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0" name="Google Shape;3000;p134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01" name="Google Shape;3001;p134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002" name="Google Shape;3002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3" name="Google Shape;3003;p134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134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134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134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134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8" name="Google Shape;3008;p134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134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134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1" name="Google Shape;3011;p134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134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134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134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134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p135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1" name="Google Shape;3021;p135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2" name="Google Shape;3022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3" name="Google Shape;3023;p135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24" name="Google Shape;3024;p1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25" name="Google Shape;3025;p1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26" name="Google Shape;3026;p135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135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8" name="Google Shape;3028;p135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29" name="Google Shape;3029;p135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0" name="Google Shape;3030;p135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135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135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135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4" name="Google Shape;3034;p135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135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6" name="Google Shape;3036;p135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37" name="Google Shape;3037;p135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38" name="Google Shape;3038;p135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135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135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135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2" name="Google Shape;3042;p135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135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135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135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135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135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135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135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135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1" name="Google Shape;3051;p135"/>
          <p:cNvPicPr preferRelativeResize="0"/>
          <p:nvPr/>
        </p:nvPicPr>
        <p:blipFill rotWithShape="1">
          <a:blip r:embed="rId4">
            <a:alphaModFix/>
          </a:blip>
          <a:srcRect b="44854" l="0" r="53987" t="0"/>
          <a:stretch/>
        </p:blipFill>
        <p:spPr>
          <a:xfrm>
            <a:off x="379975" y="1762100"/>
            <a:ext cx="2796299" cy="16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136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7" name="Google Shape;3057;p136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8" name="Google Shape;3058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9" name="Google Shape;3059;p136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60" name="Google Shape;3060;p1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61" name="Google Shape;3061;p1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62" name="Google Shape;3062;p136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136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4" name="Google Shape;3064;p136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65" name="Google Shape;3065;p136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6" name="Google Shape;3066;p136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7" name="Google Shape;3067;p136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8" name="Google Shape;3068;p136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9" name="Google Shape;3069;p136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0" name="Google Shape;3070;p136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136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2" name="Google Shape;3072;p136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73" name="Google Shape;3073;p136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74" name="Google Shape;3074;p136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5" name="Google Shape;3075;p136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6" name="Google Shape;3076;p136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7" name="Google Shape;3077;p136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8" name="Google Shape;3078;p136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136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136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136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136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136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136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5" name="Google Shape;3085;p136"/>
          <p:cNvPicPr preferRelativeResize="0"/>
          <p:nvPr/>
        </p:nvPicPr>
        <p:blipFill rotWithShape="1">
          <a:blip r:embed="rId4">
            <a:alphaModFix/>
          </a:blip>
          <a:srcRect b="44854" l="0" r="53987" t="0"/>
          <a:stretch/>
        </p:blipFill>
        <p:spPr>
          <a:xfrm>
            <a:off x="379975" y="1762100"/>
            <a:ext cx="2796299" cy="16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6" name="Google Shape;3086;p136"/>
          <p:cNvPicPr preferRelativeResize="0"/>
          <p:nvPr/>
        </p:nvPicPr>
        <p:blipFill rotWithShape="1">
          <a:blip r:embed="rId4">
            <a:alphaModFix/>
          </a:blip>
          <a:srcRect b="0" l="0" r="58322" t="70213"/>
          <a:stretch/>
        </p:blipFill>
        <p:spPr>
          <a:xfrm>
            <a:off x="401950" y="3429625"/>
            <a:ext cx="2087227" cy="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7" name="Google Shape;3087;p136"/>
          <p:cNvPicPr preferRelativeResize="0"/>
          <p:nvPr/>
        </p:nvPicPr>
        <p:blipFill rotWithShape="1">
          <a:blip r:embed="rId4">
            <a:alphaModFix/>
          </a:blip>
          <a:srcRect b="27877" l="0" r="0" t="55144"/>
          <a:stretch/>
        </p:blipFill>
        <p:spPr>
          <a:xfrm>
            <a:off x="353825" y="4245013"/>
            <a:ext cx="5658999" cy="46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137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3" name="Google Shape;3093;p137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4" name="Google Shape;3094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5" name="Google Shape;3095;p137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96" name="Google Shape;3096;p1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97" name="Google Shape;3097;p1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98" name="Google Shape;3098;p137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9" name="Google Shape;3099;p137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0" name="Google Shape;3100;p137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01" name="Google Shape;3101;p137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2" name="Google Shape;3102;p137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3" name="Google Shape;3103;p137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p137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137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6" name="Google Shape;3106;p137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7" name="Google Shape;3107;p137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8" name="Google Shape;3108;p137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09" name="Google Shape;3109;p137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10" name="Google Shape;3110;p137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1" name="Google Shape;3111;p137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2" name="Google Shape;3112;p137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3" name="Google Shape;3113;p137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4" name="Google Shape;3114;p137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5" name="Google Shape;3115;p137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137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7" name="Google Shape;3117;p137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8" name="Google Shape;3118;p137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137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137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137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137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3" name="Google Shape;3123;p137"/>
          <p:cNvPicPr preferRelativeResize="0"/>
          <p:nvPr/>
        </p:nvPicPr>
        <p:blipFill rotWithShape="1">
          <a:blip r:embed="rId4">
            <a:alphaModFix/>
          </a:blip>
          <a:srcRect b="44854" l="0" r="53987" t="0"/>
          <a:stretch/>
        </p:blipFill>
        <p:spPr>
          <a:xfrm>
            <a:off x="379975" y="1762100"/>
            <a:ext cx="2796299" cy="16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4" name="Google Shape;3124;p137"/>
          <p:cNvPicPr preferRelativeResize="0"/>
          <p:nvPr/>
        </p:nvPicPr>
        <p:blipFill rotWithShape="1">
          <a:blip r:embed="rId4">
            <a:alphaModFix/>
          </a:blip>
          <a:srcRect b="0" l="0" r="58322" t="70213"/>
          <a:stretch/>
        </p:blipFill>
        <p:spPr>
          <a:xfrm>
            <a:off x="401950" y="3429625"/>
            <a:ext cx="2087227" cy="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5" name="Google Shape;3125;p137"/>
          <p:cNvPicPr preferRelativeResize="0"/>
          <p:nvPr/>
        </p:nvPicPr>
        <p:blipFill rotWithShape="1">
          <a:blip r:embed="rId4">
            <a:alphaModFix/>
          </a:blip>
          <a:srcRect b="27877" l="0" r="0" t="55144"/>
          <a:stretch/>
        </p:blipFill>
        <p:spPr>
          <a:xfrm>
            <a:off x="353825" y="4245013"/>
            <a:ext cx="5658999" cy="4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3126" name="Google Shape;3126;p137"/>
          <p:cNvSpPr/>
          <p:nvPr/>
        </p:nvSpPr>
        <p:spPr>
          <a:xfrm>
            <a:off x="605225" y="3421500"/>
            <a:ext cx="19998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7" name="Google Shape;3127;p137"/>
          <p:cNvSpPr/>
          <p:nvPr/>
        </p:nvSpPr>
        <p:spPr>
          <a:xfrm>
            <a:off x="5178075" y="4206050"/>
            <a:ext cx="857700" cy="468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138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3" name="Google Shape;3133;p138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4" name="Google Shape;3134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5" name="Google Shape;3135;p138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on Scikit-Learn’s SVC!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36" name="Google Shape;3136;p1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37" name="Google Shape;3137;p1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8" name="Google Shape;3138;p138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9" name="Google Shape;3139;p138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0" name="Google Shape;3140;p138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41" name="Google Shape;3141;p138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2" name="Google Shape;3142;p138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p138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4" name="Google Shape;3144;p138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5" name="Google Shape;3145;p138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6" name="Google Shape;3146;p138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138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8" name="Google Shape;3148;p138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49" name="Google Shape;3149;p138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50" name="Google Shape;3150;p138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138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138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138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138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138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138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138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138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138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138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138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138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3" name="Google Shape;3163;p138"/>
          <p:cNvPicPr preferRelativeResize="0"/>
          <p:nvPr/>
        </p:nvPicPr>
        <p:blipFill rotWithShape="1">
          <a:blip r:embed="rId4">
            <a:alphaModFix/>
          </a:blip>
          <a:srcRect b="0" l="0" r="58322" t="70213"/>
          <a:stretch/>
        </p:blipFill>
        <p:spPr>
          <a:xfrm>
            <a:off x="401950" y="3429625"/>
            <a:ext cx="2087227" cy="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4" name="Google Shape;3164;p138"/>
          <p:cNvPicPr preferRelativeResize="0"/>
          <p:nvPr/>
        </p:nvPicPr>
        <p:blipFill rotWithShape="1">
          <a:blip r:embed="rId4">
            <a:alphaModFix/>
          </a:blip>
          <a:srcRect b="27877" l="0" r="0" t="55144"/>
          <a:stretch/>
        </p:blipFill>
        <p:spPr>
          <a:xfrm>
            <a:off x="353825" y="4245013"/>
            <a:ext cx="5658999" cy="46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5" name="Google Shape;3165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928" y="2011975"/>
            <a:ext cx="4314123" cy="109495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6" name="Google Shape;3166;p138"/>
          <p:cNvSpPr/>
          <p:nvPr/>
        </p:nvSpPr>
        <p:spPr>
          <a:xfrm>
            <a:off x="1661600" y="2543875"/>
            <a:ext cx="2123100" cy="23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p139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3" name="Google Shape;3173;p139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74" name="Google Shape;3174;p1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75" name="Google Shape;3175;p1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6" name="Google Shape;3176;p139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7" name="Google Shape;3177;p139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8" name="Google Shape;3178;p139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139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139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139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2" name="Google Shape;3182;p139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3" name="Google Shape;3183;p139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4" name="Google Shape;3184;p139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5" name="Google Shape;3185;p139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6" name="Google Shape;3186;p139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7" name="Google Shape;3187;p139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8" name="Google Shape;3188;p139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9" name="Google Shape;3189;p139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0" name="Google Shape;3190;p139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1" name="Google Shape;3191;p139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2" name="Google Shape;3192;p139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3" name="Google Shape;3193;p139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4" name="Google Shape;3194;p139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5" name="Google Shape;3195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100" y="1686112"/>
            <a:ext cx="2351410" cy="5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140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1" name="Google Shape;3201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2" name="Google Shape;3202;p140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03" name="Google Shape;3203;p1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04" name="Google Shape;3204;p1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5" name="Google Shape;3205;p140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6" name="Google Shape;3206;p140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7" name="Google Shape;3207;p140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140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9" name="Google Shape;3209;p140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140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140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140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140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140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5" name="Google Shape;3215;p140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6" name="Google Shape;3216;p140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140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140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9" name="Google Shape;3219;p140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140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140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140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140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4" name="Google Shape;3224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100" y="1686112"/>
            <a:ext cx="2351410" cy="5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5" name="Google Shape;3225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055" y="2743688"/>
            <a:ext cx="387527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6" name="Google Shape;3226;p140"/>
          <p:cNvSpPr/>
          <p:nvPr/>
        </p:nvSpPr>
        <p:spPr>
          <a:xfrm>
            <a:off x="2031450" y="2248150"/>
            <a:ext cx="266700" cy="549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141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3" name="Google Shape;3233;p141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34" name="Google Shape;3234;p1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35" name="Google Shape;3235;p1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36" name="Google Shape;3236;p141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7" name="Google Shape;3237;p141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8" name="Google Shape;3238;p141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141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141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141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141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141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4" name="Google Shape;3244;p141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5" name="Google Shape;3245;p141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p141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141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8" name="Google Shape;3248;p141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141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141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141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141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141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141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5" name="Google Shape;3255;p141"/>
          <p:cNvPicPr preferRelativeResize="0"/>
          <p:nvPr/>
        </p:nvPicPr>
        <p:blipFill rotWithShape="1">
          <a:blip r:embed="rId4">
            <a:alphaModFix/>
          </a:blip>
          <a:srcRect b="73414" l="0" r="48113" t="0"/>
          <a:stretch/>
        </p:blipFill>
        <p:spPr>
          <a:xfrm>
            <a:off x="1202225" y="2333675"/>
            <a:ext cx="2823559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6" name="Google Shape;3256;p141"/>
          <p:cNvSpPr/>
          <p:nvPr/>
        </p:nvSpPr>
        <p:spPr>
          <a:xfrm>
            <a:off x="6339525" y="2055250"/>
            <a:ext cx="1493100" cy="13794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141"/>
          <p:cNvSpPr/>
          <p:nvPr/>
        </p:nvSpPr>
        <p:spPr>
          <a:xfrm>
            <a:off x="6613313" y="2295950"/>
            <a:ext cx="974400" cy="9435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1974: Vapnik and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Chervonenkis continue work, publishing “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Theory of Pattern Recognition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6" name="Google Shape;156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7" name="Google Shape;157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59" name="Google Shape;1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423" y="2748698"/>
            <a:ext cx="1479675" cy="2001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p142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1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4" name="Google Shape;3264;p142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65" name="Google Shape;3265;p1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66" name="Google Shape;3266;p1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7" name="Google Shape;3267;p142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8" name="Google Shape;3268;p142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9" name="Google Shape;3269;p142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0" name="Google Shape;3270;p142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142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142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p142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4" name="Google Shape;3274;p142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5" name="Google Shape;3275;p142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6" name="Google Shape;3276;p142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7" name="Google Shape;3277;p142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8" name="Google Shape;3278;p142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9" name="Google Shape;3279;p142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0" name="Google Shape;3280;p142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1" name="Google Shape;3281;p142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2" name="Google Shape;3282;p142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142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4" name="Google Shape;3284;p142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5" name="Google Shape;3285;p142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6" name="Google Shape;3286;p142"/>
          <p:cNvPicPr preferRelativeResize="0"/>
          <p:nvPr/>
        </p:nvPicPr>
        <p:blipFill rotWithShape="1">
          <a:blip r:embed="rId4">
            <a:alphaModFix/>
          </a:blip>
          <a:srcRect b="73414" l="0" r="48113" t="0"/>
          <a:stretch/>
        </p:blipFill>
        <p:spPr>
          <a:xfrm>
            <a:off x="1202225" y="2333675"/>
            <a:ext cx="2823559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7" name="Google Shape;3287;p142"/>
          <p:cNvSpPr/>
          <p:nvPr/>
        </p:nvSpPr>
        <p:spPr>
          <a:xfrm>
            <a:off x="6339525" y="2055250"/>
            <a:ext cx="1493100" cy="13794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142"/>
          <p:cNvSpPr/>
          <p:nvPr/>
        </p:nvSpPr>
        <p:spPr>
          <a:xfrm>
            <a:off x="6613313" y="2295950"/>
            <a:ext cx="974400" cy="9435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9" name="Google Shape;3289;p142"/>
          <p:cNvPicPr preferRelativeResize="0"/>
          <p:nvPr/>
        </p:nvPicPr>
        <p:blipFill rotWithShape="1">
          <a:blip r:embed="rId4">
            <a:alphaModFix/>
          </a:blip>
          <a:srcRect b="33859" l="0" r="0" t="23688"/>
          <a:stretch/>
        </p:blipFill>
        <p:spPr>
          <a:xfrm>
            <a:off x="290850" y="3122825"/>
            <a:ext cx="4915800" cy="8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0" name="Google Shape;3290;p142"/>
          <p:cNvPicPr preferRelativeResize="0"/>
          <p:nvPr/>
        </p:nvPicPr>
        <p:blipFill rotWithShape="1">
          <a:blip r:embed="rId4">
            <a:alphaModFix/>
          </a:blip>
          <a:srcRect b="0" l="0" r="34823" t="63827"/>
          <a:stretch/>
        </p:blipFill>
        <p:spPr>
          <a:xfrm>
            <a:off x="1202225" y="4020775"/>
            <a:ext cx="3454423" cy="7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1" name="Google Shape;3291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076" y="1778672"/>
            <a:ext cx="2936700" cy="4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143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7" name="Google Shape;3297;p143"/>
          <p:cNvSpPr/>
          <p:nvPr/>
        </p:nvSpPr>
        <p:spPr>
          <a:xfrm>
            <a:off x="6339525" y="2055250"/>
            <a:ext cx="1493100" cy="13794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8" name="Google Shape;3298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9" name="Google Shape;3299;p143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00" name="Google Shape;3300;p1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01" name="Google Shape;3301;p1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2" name="Google Shape;3302;p143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3" name="Google Shape;3303;p143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4" name="Google Shape;3304;p143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143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143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7" name="Google Shape;3307;p143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143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9" name="Google Shape;3309;p143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0" name="Google Shape;3310;p143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1" name="Google Shape;3311;p143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2" name="Google Shape;3312;p143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3" name="Google Shape;3313;p143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4" name="Google Shape;3314;p143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143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143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143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143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143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143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143"/>
          <p:cNvSpPr/>
          <p:nvPr/>
        </p:nvSpPr>
        <p:spPr>
          <a:xfrm>
            <a:off x="6613313" y="2295950"/>
            <a:ext cx="974400" cy="9435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2" name="Google Shape;3322;p143"/>
          <p:cNvPicPr preferRelativeResize="0"/>
          <p:nvPr/>
        </p:nvPicPr>
        <p:blipFill rotWithShape="1">
          <a:blip r:embed="rId4">
            <a:alphaModFix/>
          </a:blip>
          <a:srcRect b="73414" l="0" r="48113" t="0"/>
          <a:stretch/>
        </p:blipFill>
        <p:spPr>
          <a:xfrm>
            <a:off x="1202225" y="2333675"/>
            <a:ext cx="282355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3" name="Google Shape;3323;p143"/>
          <p:cNvPicPr preferRelativeResize="0"/>
          <p:nvPr/>
        </p:nvPicPr>
        <p:blipFill rotWithShape="1">
          <a:blip r:embed="rId4">
            <a:alphaModFix/>
          </a:blip>
          <a:srcRect b="33859" l="0" r="0" t="23688"/>
          <a:stretch/>
        </p:blipFill>
        <p:spPr>
          <a:xfrm>
            <a:off x="290850" y="3122825"/>
            <a:ext cx="4915800" cy="8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4" name="Google Shape;3324;p143"/>
          <p:cNvPicPr preferRelativeResize="0"/>
          <p:nvPr/>
        </p:nvPicPr>
        <p:blipFill rotWithShape="1">
          <a:blip r:embed="rId4">
            <a:alphaModFix/>
          </a:blip>
          <a:srcRect b="0" l="0" r="34823" t="63827"/>
          <a:stretch/>
        </p:blipFill>
        <p:spPr>
          <a:xfrm>
            <a:off x="1202225" y="4020775"/>
            <a:ext cx="3454423" cy="7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5" name="Google Shape;3325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076" y="1778672"/>
            <a:ext cx="2936700" cy="4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1" name="Google Shape;3331;p1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to deal with very large feature space?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polynomial order grows larger, the number of computations necessary to solve for margins also grows!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answer lies in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which makes use of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inner product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vectors, also known as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2" name="Google Shape;3332;p1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33" name="Google Shape;3333;p1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1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9" name="Google Shape;3339;p145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40" name="Google Shape;3340;p1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1" name="Google Shape;3341;p1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2" name="Google Shape;3342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3" name="Google Shape;3343;p145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4" name="Google Shape;3344;p145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5" name="Google Shape;3345;p145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46" name="Google Shape;3346;p145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1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2" name="Google Shape;3352;p1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53" name="Google Shape;3353;p1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54" name="Google Shape;3354;p1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5" name="Google Shape;3355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6" name="Google Shape;3356;p146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7" name="Google Shape;3357;p146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8" name="Google Shape;3358;p146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59" name="Google Shape;3359;p146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360" name="Google Shape;3360;p146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61" name="Google Shape;3361;p146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62" name="Google Shape;3362;p146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63" name="Google Shape;3363;p146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7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p1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9" name="Google Shape;3369;p1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70" name="Google Shape;3370;p1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71" name="Google Shape;3371;p1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2" name="Google Shape;3372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3" name="Google Shape;3373;p147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4" name="Google Shape;3374;p147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5" name="Google Shape;3375;p147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76" name="Google Shape;3376;p147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377" name="Google Shape;3377;p147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78" name="Google Shape;3378;p147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79" name="Google Shape;3379;p147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80" name="Google Shape;3380;p147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81" name="Google Shape;3381;p147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382" name="Google Shape;3382;p147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8" name="Google Shape;3388;p1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89" name="Google Shape;3389;p1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90" name="Google Shape;3390;p1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1" name="Google Shape;3391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2" name="Google Shape;3392;p148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3" name="Google Shape;3393;p148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4" name="Google Shape;3394;p148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95" name="Google Shape;3395;p148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396" name="Google Shape;3396;p148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7" name="Google Shape;3397;p148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8" name="Google Shape;3398;p148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9" name="Google Shape;3399;p148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00" name="Google Shape;3400;p148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01" name="Google Shape;3401;p148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02" name="Google Shape;3402;p148"/>
          <p:cNvSpPr txBox="1"/>
          <p:nvPr/>
        </p:nvSpPr>
        <p:spPr>
          <a:xfrm>
            <a:off x="4360350" y="24499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03" name="Google Shape;3403;p148"/>
          <p:cNvSpPr txBox="1"/>
          <p:nvPr/>
        </p:nvSpPr>
        <p:spPr>
          <a:xfrm>
            <a:off x="7266550" y="317060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9" name="Google Shape;3409;p1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10" name="Google Shape;3410;p1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11" name="Google Shape;3411;p1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2" name="Google Shape;3412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3" name="Google Shape;3413;p149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4" name="Google Shape;3414;p149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5" name="Google Shape;3415;p149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16" name="Google Shape;3416;p149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417" name="Google Shape;3417;p149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18" name="Google Shape;3418;p149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19" name="Google Shape;3419;p149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20" name="Google Shape;3420;p149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21" name="Google Shape;3421;p149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22" name="Google Shape;3422;p149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23" name="Google Shape;3423;p149"/>
          <p:cNvSpPr txBox="1"/>
          <p:nvPr/>
        </p:nvSpPr>
        <p:spPr>
          <a:xfrm>
            <a:off x="4360350" y="24499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24" name="Google Shape;3424;p149"/>
          <p:cNvSpPr txBox="1"/>
          <p:nvPr/>
        </p:nvSpPr>
        <p:spPr>
          <a:xfrm>
            <a:off x="7266550" y="317060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pic>
        <p:nvPicPr>
          <p:cNvPr id="3425" name="Google Shape;3425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200" y="2583698"/>
            <a:ext cx="2748675" cy="42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9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p1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1" name="Google Shape;3431;p1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32" name="Google Shape;3432;p1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33" name="Google Shape;3433;p1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4" name="Google Shape;3434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5" name="Google Shape;3435;p150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6" name="Google Shape;3436;p150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7" name="Google Shape;3437;p150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38" name="Google Shape;3438;p150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439" name="Google Shape;3439;p150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40" name="Google Shape;3440;p150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41" name="Google Shape;3441;p150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42" name="Google Shape;3442;p150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43" name="Google Shape;3443;p150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44" name="Google Shape;3444;p150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45" name="Google Shape;3445;p150"/>
          <p:cNvSpPr txBox="1"/>
          <p:nvPr/>
        </p:nvSpPr>
        <p:spPr>
          <a:xfrm>
            <a:off x="4360350" y="24499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46" name="Google Shape;3446;p150"/>
          <p:cNvSpPr txBox="1"/>
          <p:nvPr/>
        </p:nvSpPr>
        <p:spPr>
          <a:xfrm>
            <a:off x="7266550" y="317060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pic>
        <p:nvPicPr>
          <p:cNvPr id="3447" name="Google Shape;3447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29" y="3124486"/>
            <a:ext cx="2847009" cy="6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8" name="Google Shape;3448;p150"/>
          <p:cNvSpPr/>
          <p:nvPr/>
        </p:nvSpPr>
        <p:spPr>
          <a:xfrm rot="1035296">
            <a:off x="4514697" y="2672159"/>
            <a:ext cx="1386605" cy="1251200"/>
          </a:xfrm>
          <a:prstGeom prst="arc">
            <a:avLst>
              <a:gd fmla="val 16200000" name="adj1"/>
              <a:gd fmla="val 21079717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150"/>
          <p:cNvSpPr txBox="1"/>
          <p:nvPr/>
        </p:nvSpPr>
        <p:spPr>
          <a:xfrm>
            <a:off x="5652875" y="25988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666666"/>
                </a:solidFill>
              </a:rPr>
              <a:t>θ</a:t>
            </a:r>
            <a:endParaRPr baseline="-25000" i="1" sz="2100">
              <a:solidFill>
                <a:srgbClr val="666666"/>
              </a:solidFill>
            </a:endParaRPr>
          </a:p>
        </p:txBody>
      </p:sp>
      <p:pic>
        <p:nvPicPr>
          <p:cNvPr id="3450" name="Google Shape;3450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200" y="2583698"/>
            <a:ext cx="2748675" cy="42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1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6" name="Google Shape;3456;p1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how the dot product can be thought of as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similarity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between the vectors.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57" name="Google Shape;3457;p1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58" name="Google Shape;3458;p1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9" name="Google Shape;3459;p151"/>
          <p:cNvCxnSpPr/>
          <p:nvPr/>
        </p:nvCxnSpPr>
        <p:spPr>
          <a:xfrm flipH="1" rot="10800000">
            <a:off x="4738475" y="27000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0" name="Google Shape;3460;p151"/>
          <p:cNvCxnSpPr/>
          <p:nvPr/>
        </p:nvCxnSpPr>
        <p:spPr>
          <a:xfrm flipH="1" rot="10800000">
            <a:off x="4753875" y="39513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1" name="Google Shape;3461;p151"/>
          <p:cNvSpPr txBox="1"/>
          <p:nvPr/>
        </p:nvSpPr>
        <p:spPr>
          <a:xfrm>
            <a:off x="5789775" y="23615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62" name="Google Shape;3462;p151"/>
          <p:cNvSpPr txBox="1"/>
          <p:nvPr/>
        </p:nvSpPr>
        <p:spPr>
          <a:xfrm>
            <a:off x="7158975" y="35688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sp>
        <p:nvSpPr>
          <p:cNvPr id="3463" name="Google Shape;3463;p151"/>
          <p:cNvSpPr/>
          <p:nvPr/>
        </p:nvSpPr>
        <p:spPr>
          <a:xfrm rot="1035296">
            <a:off x="4514697" y="3510359"/>
            <a:ext cx="1386605" cy="1251200"/>
          </a:xfrm>
          <a:prstGeom prst="arc">
            <a:avLst>
              <a:gd fmla="val 16200000" name="adj1"/>
              <a:gd fmla="val 21079717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4" name="Google Shape;3464;p151"/>
          <p:cNvSpPr txBox="1"/>
          <p:nvPr/>
        </p:nvSpPr>
        <p:spPr>
          <a:xfrm>
            <a:off x="5652875" y="34370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666666"/>
                </a:solidFill>
              </a:rPr>
              <a:t>θ</a:t>
            </a:r>
            <a:endParaRPr baseline="-25000" i="1" sz="2100">
              <a:solidFill>
                <a:srgbClr val="666666"/>
              </a:solidFill>
            </a:endParaRPr>
          </a:p>
        </p:txBody>
      </p:sp>
      <p:pic>
        <p:nvPicPr>
          <p:cNvPr id="3465" name="Google Shape;346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9" y="3124486"/>
            <a:ext cx="2847009" cy="6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1960s-1990s: Vapnik continues to work on further developing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6" name="Google Shape;166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7" name="Google Shape;167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p1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1" name="Google Shape;3471;p1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cos(0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= 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cos(90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= 0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cos(180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= -1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72" name="Google Shape;3472;p1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73" name="Google Shape;3473;p1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4" name="Google Shape;3474;p152"/>
          <p:cNvCxnSpPr/>
          <p:nvPr/>
        </p:nvCxnSpPr>
        <p:spPr>
          <a:xfrm flipH="1" rot="10800000">
            <a:off x="4738475" y="27000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5" name="Google Shape;3475;p152"/>
          <p:cNvCxnSpPr/>
          <p:nvPr/>
        </p:nvCxnSpPr>
        <p:spPr>
          <a:xfrm flipH="1" rot="10800000">
            <a:off x="4753875" y="39513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6" name="Google Shape;3476;p152"/>
          <p:cNvSpPr txBox="1"/>
          <p:nvPr/>
        </p:nvSpPr>
        <p:spPr>
          <a:xfrm>
            <a:off x="5789775" y="23615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77" name="Google Shape;3477;p152"/>
          <p:cNvSpPr txBox="1"/>
          <p:nvPr/>
        </p:nvSpPr>
        <p:spPr>
          <a:xfrm>
            <a:off x="7158975" y="35688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sp>
        <p:nvSpPr>
          <p:cNvPr id="3478" name="Google Shape;3478;p152"/>
          <p:cNvSpPr/>
          <p:nvPr/>
        </p:nvSpPr>
        <p:spPr>
          <a:xfrm rot="1035296">
            <a:off x="4514697" y="3510359"/>
            <a:ext cx="1386605" cy="1251200"/>
          </a:xfrm>
          <a:prstGeom prst="arc">
            <a:avLst>
              <a:gd fmla="val 16200000" name="adj1"/>
              <a:gd fmla="val 21079717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9" name="Google Shape;3479;p152"/>
          <p:cNvSpPr txBox="1"/>
          <p:nvPr/>
        </p:nvSpPr>
        <p:spPr>
          <a:xfrm>
            <a:off x="5652875" y="34370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666666"/>
                </a:solidFill>
              </a:rPr>
              <a:t>θ</a:t>
            </a:r>
            <a:endParaRPr baseline="-25000" i="1" sz="2100">
              <a:solidFill>
                <a:srgbClr val="666666"/>
              </a:solidFill>
            </a:endParaRPr>
          </a:p>
        </p:txBody>
      </p:sp>
      <p:pic>
        <p:nvPicPr>
          <p:cNvPr id="3480" name="Google Shape;3480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9" y="3124486"/>
            <a:ext cx="2847009" cy="6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4" name="Shape 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Google Shape;3485;p1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6" name="Google Shape;3486;p1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87" name="Google Shape;3487;p1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88" name="Google Shape;3488;p1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9" name="Google Shape;3489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087" y="1772750"/>
            <a:ext cx="4349826" cy="12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0" name="Google Shape;3490;p153"/>
          <p:cNvSpPr/>
          <p:nvPr/>
        </p:nvSpPr>
        <p:spPr>
          <a:xfrm>
            <a:off x="1575567" y="3014344"/>
            <a:ext cx="2380779" cy="1654527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1" name="Google Shape;3491;p153"/>
          <p:cNvSpPr/>
          <p:nvPr/>
        </p:nvSpPr>
        <p:spPr>
          <a:xfrm>
            <a:off x="1046497" y="3009544"/>
            <a:ext cx="2746324" cy="1659327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2" name="Google Shape;3492;p153"/>
          <p:cNvSpPr/>
          <p:nvPr/>
        </p:nvSpPr>
        <p:spPr>
          <a:xfrm>
            <a:off x="1038092" y="3005700"/>
            <a:ext cx="2914200" cy="1659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3" name="Google Shape;3493;p153"/>
          <p:cNvSpPr txBox="1"/>
          <p:nvPr/>
        </p:nvSpPr>
        <p:spPr>
          <a:xfrm>
            <a:off x="2107237" y="4668351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4" name="Google Shape;3494;p153"/>
          <p:cNvSpPr txBox="1"/>
          <p:nvPr/>
        </p:nvSpPr>
        <p:spPr>
          <a:xfrm>
            <a:off x="237625" y="3625768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95" name="Google Shape;3495;p153"/>
          <p:cNvCxnSpPr/>
          <p:nvPr/>
        </p:nvCxnSpPr>
        <p:spPr>
          <a:xfrm>
            <a:off x="1561691" y="3015861"/>
            <a:ext cx="2228100" cy="16446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6" name="Google Shape;3496;p153"/>
          <p:cNvSpPr/>
          <p:nvPr/>
        </p:nvSpPr>
        <p:spPr>
          <a:xfrm>
            <a:off x="2770749" y="3292813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7" name="Google Shape;3497;p153"/>
          <p:cNvSpPr/>
          <p:nvPr/>
        </p:nvSpPr>
        <p:spPr>
          <a:xfrm>
            <a:off x="1693835" y="3636174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153"/>
          <p:cNvSpPr/>
          <p:nvPr/>
        </p:nvSpPr>
        <p:spPr>
          <a:xfrm>
            <a:off x="3006593" y="3717160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153"/>
          <p:cNvSpPr/>
          <p:nvPr/>
        </p:nvSpPr>
        <p:spPr>
          <a:xfrm>
            <a:off x="3268787" y="336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153"/>
          <p:cNvSpPr/>
          <p:nvPr/>
        </p:nvSpPr>
        <p:spPr>
          <a:xfrm>
            <a:off x="2208245" y="3928148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1" name="Google Shape;3501;p153"/>
          <p:cNvSpPr/>
          <p:nvPr/>
        </p:nvSpPr>
        <p:spPr>
          <a:xfrm>
            <a:off x="1693835" y="4218807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2" name="Google Shape;3502;p153"/>
          <p:cNvCxnSpPr/>
          <p:nvPr/>
        </p:nvCxnSpPr>
        <p:spPr>
          <a:xfrm>
            <a:off x="1046504" y="3013113"/>
            <a:ext cx="2228100" cy="1644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03" name="Google Shape;3503;p153"/>
          <p:cNvCxnSpPr/>
          <p:nvPr/>
        </p:nvCxnSpPr>
        <p:spPr>
          <a:xfrm>
            <a:off x="1948729" y="3019417"/>
            <a:ext cx="2000400" cy="1515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504" name="Google Shape;3504;p153"/>
          <p:cNvSpPr txBox="1"/>
          <p:nvPr/>
        </p:nvSpPr>
        <p:spPr>
          <a:xfrm>
            <a:off x="5885350" y="3667175"/>
            <a:ext cx="2872800" cy="1001700"/>
          </a:xfrm>
          <a:prstGeom prst="rect">
            <a:avLst/>
          </a:prstGeom>
          <a:noFill/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Calculating the inner products of all pairs of training observations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5" name="Google Shape;3505;p153"/>
          <p:cNvSpPr/>
          <p:nvPr/>
        </p:nvSpPr>
        <p:spPr>
          <a:xfrm>
            <a:off x="4604975" y="1732450"/>
            <a:ext cx="2196900" cy="136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6" name="Google Shape;3506;p153"/>
          <p:cNvCxnSpPr>
            <a:stCxn id="3505" idx="2"/>
            <a:endCxn id="3504" idx="0"/>
          </p:cNvCxnSpPr>
          <p:nvPr/>
        </p:nvCxnSpPr>
        <p:spPr>
          <a:xfrm flipH="1" rot="-5400000">
            <a:off x="6229025" y="2574550"/>
            <a:ext cx="567000" cy="1618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6D7A8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1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2" name="Google Shape;3512;p1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13" name="Google Shape;3513;p1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14" name="Google Shape;3514;p1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5" name="Google Shape;3515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087" y="1772750"/>
            <a:ext cx="4349826" cy="12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6" name="Google Shape;3516;p154"/>
          <p:cNvSpPr/>
          <p:nvPr/>
        </p:nvSpPr>
        <p:spPr>
          <a:xfrm>
            <a:off x="5259775" y="2197150"/>
            <a:ext cx="438300" cy="45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154"/>
          <p:cNvSpPr txBox="1"/>
          <p:nvPr/>
        </p:nvSpPr>
        <p:spPr>
          <a:xfrm>
            <a:off x="5988550" y="3533200"/>
            <a:ext cx="2872800" cy="8133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Only non-zero for the support vectors.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18" name="Google Shape;3518;p154"/>
          <p:cNvCxnSpPr>
            <a:stCxn id="3516" idx="2"/>
            <a:endCxn id="3517" idx="0"/>
          </p:cNvCxnSpPr>
          <p:nvPr/>
        </p:nvCxnSpPr>
        <p:spPr>
          <a:xfrm flipH="1" rot="-5400000">
            <a:off x="6010975" y="2119300"/>
            <a:ext cx="882000" cy="1946100"/>
          </a:xfrm>
          <a:prstGeom prst="curvedConnector3">
            <a:avLst>
              <a:gd fmla="val 50009" name="adj1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19" name="Google Shape;3519;p154"/>
          <p:cNvSpPr/>
          <p:nvPr/>
        </p:nvSpPr>
        <p:spPr>
          <a:xfrm>
            <a:off x="1575567" y="3014344"/>
            <a:ext cx="2380779" cy="1654527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20" name="Google Shape;3520;p154"/>
          <p:cNvSpPr/>
          <p:nvPr/>
        </p:nvSpPr>
        <p:spPr>
          <a:xfrm>
            <a:off x="1046497" y="3009544"/>
            <a:ext cx="2746324" cy="1659327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21" name="Google Shape;3521;p154"/>
          <p:cNvSpPr/>
          <p:nvPr/>
        </p:nvSpPr>
        <p:spPr>
          <a:xfrm>
            <a:off x="1038092" y="3005700"/>
            <a:ext cx="2914200" cy="1659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2" name="Google Shape;3522;p154"/>
          <p:cNvSpPr txBox="1"/>
          <p:nvPr/>
        </p:nvSpPr>
        <p:spPr>
          <a:xfrm>
            <a:off x="2107237" y="4668351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3" name="Google Shape;3523;p154"/>
          <p:cNvSpPr txBox="1"/>
          <p:nvPr/>
        </p:nvSpPr>
        <p:spPr>
          <a:xfrm>
            <a:off x="237625" y="3625768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24" name="Google Shape;3524;p154"/>
          <p:cNvCxnSpPr/>
          <p:nvPr/>
        </p:nvCxnSpPr>
        <p:spPr>
          <a:xfrm>
            <a:off x="1561691" y="3015861"/>
            <a:ext cx="2228100" cy="16446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5" name="Google Shape;3525;p154"/>
          <p:cNvSpPr/>
          <p:nvPr/>
        </p:nvSpPr>
        <p:spPr>
          <a:xfrm>
            <a:off x="2770749" y="3292813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6" name="Google Shape;3526;p154"/>
          <p:cNvSpPr/>
          <p:nvPr/>
        </p:nvSpPr>
        <p:spPr>
          <a:xfrm>
            <a:off x="1693835" y="3636174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7" name="Google Shape;3527;p154"/>
          <p:cNvSpPr/>
          <p:nvPr/>
        </p:nvSpPr>
        <p:spPr>
          <a:xfrm>
            <a:off x="3006593" y="3717160"/>
            <a:ext cx="111900" cy="111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8" name="Google Shape;3528;p154"/>
          <p:cNvSpPr/>
          <p:nvPr/>
        </p:nvSpPr>
        <p:spPr>
          <a:xfrm>
            <a:off x="3268787" y="336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9" name="Google Shape;3529;p154"/>
          <p:cNvSpPr/>
          <p:nvPr/>
        </p:nvSpPr>
        <p:spPr>
          <a:xfrm>
            <a:off x="2208245" y="3928148"/>
            <a:ext cx="111900" cy="111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0" name="Google Shape;3530;p154"/>
          <p:cNvSpPr/>
          <p:nvPr/>
        </p:nvSpPr>
        <p:spPr>
          <a:xfrm>
            <a:off x="1693835" y="4218807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31" name="Google Shape;3531;p154"/>
          <p:cNvCxnSpPr/>
          <p:nvPr/>
        </p:nvCxnSpPr>
        <p:spPr>
          <a:xfrm>
            <a:off x="1046504" y="3013113"/>
            <a:ext cx="2228100" cy="1644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32" name="Google Shape;3532;p154"/>
          <p:cNvCxnSpPr/>
          <p:nvPr/>
        </p:nvCxnSpPr>
        <p:spPr>
          <a:xfrm>
            <a:off x="1948729" y="3019417"/>
            <a:ext cx="2000400" cy="1515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6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1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8" name="Google Shape;3538;p1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39" name="Google Shape;3539;p1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40" name="Google Shape;3540;p1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1" name="Google Shape;3541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087" y="1772750"/>
            <a:ext cx="4349826" cy="12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p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6225" y="3671350"/>
            <a:ext cx="4280701" cy="1219768"/>
          </a:xfrm>
          <a:prstGeom prst="rect">
            <a:avLst/>
          </a:prstGeom>
          <a:noFill/>
          <a:ln>
            <a:noFill/>
          </a:ln>
        </p:spPr>
      </p:pic>
      <p:sp>
        <p:nvSpPr>
          <p:cNvPr id="3543" name="Google Shape;3543;p155"/>
          <p:cNvSpPr/>
          <p:nvPr/>
        </p:nvSpPr>
        <p:spPr>
          <a:xfrm>
            <a:off x="4663075" y="3115200"/>
            <a:ext cx="258600" cy="676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p1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9" name="Google Shape;3549;p1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50" name="Google Shape;3550;p1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51" name="Google Shape;3551;p1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2" name="Google Shape;3552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1650" y="1796675"/>
            <a:ext cx="4280701" cy="1219769"/>
          </a:xfrm>
          <a:prstGeom prst="rect">
            <a:avLst/>
          </a:prstGeom>
          <a:noFill/>
          <a:ln>
            <a:noFill/>
          </a:ln>
        </p:spPr>
      </p:pic>
      <p:sp>
        <p:nvSpPr>
          <p:cNvPr id="3553" name="Google Shape;3553;p156"/>
          <p:cNvSpPr/>
          <p:nvPr/>
        </p:nvSpPr>
        <p:spPr>
          <a:xfrm>
            <a:off x="4684175" y="2672425"/>
            <a:ext cx="559800" cy="34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4" name="Google Shape;3554;p156"/>
          <p:cNvSpPr txBox="1"/>
          <p:nvPr/>
        </p:nvSpPr>
        <p:spPr>
          <a:xfrm>
            <a:off x="5243975" y="3871175"/>
            <a:ext cx="3136800" cy="8133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collection of indices of these support points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55" name="Google Shape;3555;p156"/>
          <p:cNvCxnSpPr>
            <a:stCxn id="3553" idx="2"/>
            <a:endCxn id="3554" idx="0"/>
          </p:cNvCxnSpPr>
          <p:nvPr/>
        </p:nvCxnSpPr>
        <p:spPr>
          <a:xfrm flipH="1" rot="-5400000">
            <a:off x="5459825" y="2518675"/>
            <a:ext cx="856800" cy="18483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9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p1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1" name="Google Shape;3561;p15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62" name="Google Shape;3562;p1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63" name="Google Shape;3563;p1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4" name="Google Shape;3564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5" name="Google Shape;3565;p157"/>
          <p:cNvSpPr txBox="1"/>
          <p:nvPr/>
        </p:nvSpPr>
        <p:spPr>
          <a:xfrm>
            <a:off x="4451825" y="3300850"/>
            <a:ext cx="3163200" cy="11037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 kernel is a function that quantifies the similarity of two observations.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6" name="Google Shape;3566;p157"/>
          <p:cNvSpPr/>
          <p:nvPr/>
        </p:nvSpPr>
        <p:spPr>
          <a:xfrm>
            <a:off x="707750" y="1891625"/>
            <a:ext cx="3696600" cy="112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7" name="Google Shape;3567;p157"/>
          <p:cNvCxnSpPr>
            <a:stCxn id="3566" idx="2"/>
            <a:endCxn id="3565" idx="1"/>
          </p:cNvCxnSpPr>
          <p:nvPr/>
        </p:nvCxnSpPr>
        <p:spPr>
          <a:xfrm flipH="1" rot="-5400000">
            <a:off x="3087950" y="2488925"/>
            <a:ext cx="831900" cy="18957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p1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3" name="Google Shape;3573;p1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74" name="Google Shape;3574;p1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75" name="Google Shape;3575;p1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6" name="Google Shape;3576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500" y="1780825"/>
            <a:ext cx="4280701" cy="121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7" name="Google Shape;3577;p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p1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3" name="Google Shape;3583;p1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84" name="Google Shape;3584;p1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85" name="Google Shape;3585;p1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6" name="Google Shape;3586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500" y="1780825"/>
            <a:ext cx="4280701" cy="121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7" name="Google Shape;3587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8" name="Google Shape;3588;p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89" name="Google Shape;3589;p159"/>
          <p:cNvSpPr/>
          <p:nvPr/>
        </p:nvSpPr>
        <p:spPr>
          <a:xfrm>
            <a:off x="2571850" y="1890875"/>
            <a:ext cx="1616100" cy="11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0" name="Google Shape;3590;p159"/>
          <p:cNvSpPr/>
          <p:nvPr/>
        </p:nvSpPr>
        <p:spPr>
          <a:xfrm>
            <a:off x="7855050" y="2007050"/>
            <a:ext cx="1069800" cy="69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1" name="Google Shape;3591;p159"/>
          <p:cNvCxnSpPr>
            <a:stCxn id="3589" idx="2"/>
            <a:endCxn id="3588" idx="1"/>
          </p:cNvCxnSpPr>
          <p:nvPr/>
        </p:nvCxnSpPr>
        <p:spPr>
          <a:xfrm flipH="1" rot="-5400000">
            <a:off x="3156100" y="3278375"/>
            <a:ext cx="1082400" cy="6348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92" name="Google Shape;3592;p159"/>
          <p:cNvCxnSpPr>
            <a:stCxn id="3588" idx="3"/>
            <a:endCxn id="3590" idx="2"/>
          </p:cNvCxnSpPr>
          <p:nvPr/>
        </p:nvCxnSpPr>
        <p:spPr>
          <a:xfrm flipH="1" rot="10800000">
            <a:off x="6763349" y="2704312"/>
            <a:ext cx="1626600" cy="14328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6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7" name="Google Shape;3597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849" y="1766225"/>
            <a:ext cx="4423177" cy="12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8" name="Google Shape;3598;p1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9" name="Google Shape;3599;p160"/>
          <p:cNvSpPr txBox="1"/>
          <p:nvPr>
            <p:ph idx="1" type="body"/>
          </p:nvPr>
        </p:nvSpPr>
        <p:spPr>
          <a:xfrm>
            <a:off x="311700" y="1152475"/>
            <a:ext cx="86841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00" name="Google Shape;3600;p16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01" name="Google Shape;3601;p16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2" name="Google Shape;3602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3" name="Google Shape;3603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4" name="Google Shape;3604;p160"/>
          <p:cNvSpPr/>
          <p:nvPr/>
        </p:nvSpPr>
        <p:spPr>
          <a:xfrm>
            <a:off x="665500" y="1843388"/>
            <a:ext cx="1616100" cy="11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5" name="Google Shape;3605;p160"/>
          <p:cNvSpPr/>
          <p:nvPr/>
        </p:nvSpPr>
        <p:spPr>
          <a:xfrm>
            <a:off x="7630850" y="2017600"/>
            <a:ext cx="1365000" cy="73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6" name="Google Shape;3606;p160"/>
          <p:cNvCxnSpPr>
            <a:stCxn id="3604" idx="2"/>
            <a:endCxn id="3603" idx="1"/>
          </p:cNvCxnSpPr>
          <p:nvPr/>
        </p:nvCxnSpPr>
        <p:spPr>
          <a:xfrm flipH="1" rot="-5400000">
            <a:off x="2179000" y="2301638"/>
            <a:ext cx="1130100" cy="25410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7" name="Google Shape;3607;p160"/>
          <p:cNvCxnSpPr>
            <a:stCxn id="3603" idx="3"/>
            <a:endCxn id="3605" idx="2"/>
          </p:cNvCxnSpPr>
          <p:nvPr/>
        </p:nvCxnSpPr>
        <p:spPr>
          <a:xfrm flipH="1" rot="10800000">
            <a:off x="6763349" y="2750512"/>
            <a:ext cx="1550100" cy="13866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2" name="Google Shape;361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69" y="1982838"/>
            <a:ext cx="4199775" cy="112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3" name="Google Shape;3613;p1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4" name="Google Shape;3614;p16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Polynomial Kernel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15" name="Google Shape;3615;p16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16" name="Google Shape;3616;p16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7" name="Google Shape;3617;p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606" y="1918199"/>
            <a:ext cx="3798594" cy="10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8" name="Google Shape;3618;p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19" name="Google Shape;3619;p161"/>
          <p:cNvSpPr/>
          <p:nvPr/>
        </p:nvSpPr>
        <p:spPr>
          <a:xfrm>
            <a:off x="7979550" y="2080975"/>
            <a:ext cx="945300" cy="62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20" name="Google Shape;3620;p161"/>
          <p:cNvCxnSpPr>
            <a:stCxn id="3621" idx="2"/>
            <a:endCxn id="3618" idx="1"/>
          </p:cNvCxnSpPr>
          <p:nvPr/>
        </p:nvCxnSpPr>
        <p:spPr>
          <a:xfrm flipH="1" rot="-5400000">
            <a:off x="1882300" y="2004825"/>
            <a:ext cx="1295700" cy="29688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2" name="Google Shape;3622;p161"/>
          <p:cNvCxnSpPr>
            <a:stCxn id="3618" idx="3"/>
            <a:endCxn id="3619" idx="2"/>
          </p:cNvCxnSpPr>
          <p:nvPr/>
        </p:nvCxnSpPr>
        <p:spPr>
          <a:xfrm flipH="1" rot="10800000">
            <a:off x="6763349" y="2704012"/>
            <a:ext cx="1689000" cy="14331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1" name="Google Shape;3621;p161"/>
          <p:cNvSpPr/>
          <p:nvPr/>
        </p:nvSpPr>
        <p:spPr>
          <a:xfrm>
            <a:off x="359200" y="2191875"/>
            <a:ext cx="1373100" cy="64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1992: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Bernhard Boser, Isabelle Guyon and Vladimir Vapnik suggested a way to create nonlinear classifiers by applying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maximum-margin hyperplanes.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5" name="Google Shape;175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6" name="Google Shape;176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4">
            <a:alphaModFix/>
          </a:blip>
          <a:srcRect b="0" l="30960" r="3318" t="13292"/>
          <a:stretch/>
        </p:blipFill>
        <p:spPr>
          <a:xfrm>
            <a:off x="6147388" y="3131375"/>
            <a:ext cx="1329225" cy="17503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78" name="Google Shape;17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8038" y="3131375"/>
            <a:ext cx="1163795" cy="175032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4560000" dist="66675">
              <a:srgbClr val="674EA7">
                <a:alpha val="50000"/>
              </a:srgbClr>
            </a:outerShdw>
          </a:effectLst>
        </p:spPr>
      </p:pic>
      <p:pic>
        <p:nvPicPr>
          <p:cNvPr id="179" name="Google Shape;17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3238" y="3131375"/>
            <a:ext cx="1242744" cy="1750326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4560000" dist="66675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7" name="Google Shape;3627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75" y="2004870"/>
            <a:ext cx="4528475" cy="10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8" name="Google Shape;3628;p1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9" name="Google Shape;3629;p162"/>
          <p:cNvSpPr txBox="1"/>
          <p:nvPr>
            <p:ph idx="1" type="body"/>
          </p:nvPr>
        </p:nvSpPr>
        <p:spPr>
          <a:xfrm>
            <a:off x="311700" y="1152475"/>
            <a:ext cx="86841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Radial Basis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Kernel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30" name="Google Shape;3630;p16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31" name="Google Shape;3631;p16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2" name="Google Shape;3632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606" y="1918199"/>
            <a:ext cx="3798594" cy="10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3" name="Google Shape;3633;p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34" name="Google Shape;3634;p162"/>
          <p:cNvSpPr/>
          <p:nvPr/>
        </p:nvSpPr>
        <p:spPr>
          <a:xfrm>
            <a:off x="7979550" y="2080975"/>
            <a:ext cx="945300" cy="62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5" name="Google Shape;3635;p162"/>
          <p:cNvCxnSpPr>
            <a:stCxn id="3636" idx="2"/>
            <a:endCxn id="3633" idx="1"/>
          </p:cNvCxnSpPr>
          <p:nvPr/>
        </p:nvCxnSpPr>
        <p:spPr>
          <a:xfrm flipH="1" rot="-5400000">
            <a:off x="1858600" y="1980975"/>
            <a:ext cx="1295700" cy="30165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7" name="Google Shape;3637;p162"/>
          <p:cNvCxnSpPr>
            <a:stCxn id="3633" idx="3"/>
            <a:endCxn id="3634" idx="2"/>
          </p:cNvCxnSpPr>
          <p:nvPr/>
        </p:nvCxnSpPr>
        <p:spPr>
          <a:xfrm flipH="1" rot="10800000">
            <a:off x="6763349" y="2704012"/>
            <a:ext cx="1689000" cy="14331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6" name="Google Shape;3636;p162"/>
          <p:cNvSpPr/>
          <p:nvPr/>
        </p:nvSpPr>
        <p:spPr>
          <a:xfrm>
            <a:off x="359200" y="2191875"/>
            <a:ext cx="1278000" cy="64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Google Shape;3642;p1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3" name="Google Shape;3643;p1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use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a replacement is known as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 allow us to avoid computations in the enlarged feature space, by only needing to perform computations for each distinct pair of training points (details in 9.3.2 in ISLR).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44" name="Google Shape;3644;p1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45" name="Google Shape;3645;p1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1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1" name="Google Shape;3651;p16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Intuitively we’ve already seen inner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products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act as a measurement of similarity between vectors.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use of kernels can be thought of as a measure of similarity between the original feature space and the enlarged feature space.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52" name="Google Shape;3652;p1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53" name="Google Shape;3653;p1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p1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9" name="Google Shape;3659;p1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understand the theory and intuition behind SVMs, let’s move on to actually using them with code!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60" name="Google Shape;3660;p1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1" name="Google Shape;3661;p1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5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p166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7" name="Google Shape;3667;p166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with Scikit-Learn - Part One</a:t>
            </a:r>
            <a:endParaRPr/>
          </a:p>
        </p:txBody>
      </p:sp>
      <p:pic>
        <p:nvPicPr>
          <p:cNvPr descr="watermark.jpg" id="3668" name="Google Shape;3668;p1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9" name="Google Shape;3669;p1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3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p1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5" name="Google Shape;3675;p1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we will use a function from a .py file included in the Support Vector Machine folder!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76" name="Google Shape;3676;p1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77" name="Google Shape;3677;p1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Google Shape;3682;p168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3" name="Google Shape;3683;p168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with Scikit-Learn - Part Two</a:t>
            </a:r>
            <a:endParaRPr/>
          </a:p>
        </p:txBody>
      </p:sp>
      <p:pic>
        <p:nvPicPr>
          <p:cNvPr descr="watermark.jpg" id="3684" name="Google Shape;3684;p1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85" name="Google Shape;3685;p1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9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Google Shape;3690;p169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1" name="Google Shape;3691;p169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r>
              <a:rPr lang="en"/>
              <a:t> with Scikit-Learn - Part One</a:t>
            </a:r>
            <a:endParaRPr/>
          </a:p>
        </p:txBody>
      </p:sp>
      <p:pic>
        <p:nvPicPr>
          <p:cNvPr descr="watermark.jpg" id="3692" name="Google Shape;3692;p1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93" name="Google Shape;3693;p1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1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9" name="Google Shape;3699;p1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00" name="Google Shape;3700;p1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01" name="Google Shape;3701;p1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02" name="Google Shape;3702;p170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3" name="Google Shape;3703;p170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4" name="Google Shape;3704;p170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5" name="Google Shape;3705;p170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170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170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p170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p170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170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1" name="Google Shape;3711;p170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2" name="Google Shape;3712;p170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3" name="Google Shape;3713;p170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4" name="Google Shape;3714;p170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5" name="Google Shape;3715;p170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9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p1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1" name="Google Shape;3721;p1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22" name="Google Shape;3722;p1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23" name="Google Shape;3723;p1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24" name="Google Shape;3724;p171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5" name="Google Shape;3725;p171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6" name="Google Shape;3726;p171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7" name="Google Shape;3727;p171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8" name="Google Shape;3728;p171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9" name="Google Shape;3729;p171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0" name="Google Shape;3730;p171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1" name="Google Shape;3731;p171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2" name="Google Shape;3732;p171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3" name="Google Shape;3733;p171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171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171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p171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171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171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9" name="Google Shape;3739;p171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40" name="Google Shape;3740;p171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1995: Corinna Cortes and Vladimir Vapnik publish the SVM incarnation utilizing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soft margin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6" name="Google Shape;186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7" name="Google Shape;187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 rotWithShape="1">
          <a:blip r:embed="rId4">
            <a:alphaModFix/>
          </a:blip>
          <a:srcRect b="0" l="1675" r="4170" t="0"/>
          <a:stretch/>
        </p:blipFill>
        <p:spPr>
          <a:xfrm>
            <a:off x="2436250" y="2750125"/>
            <a:ext cx="1687675" cy="192922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2100000" dist="57150">
              <a:srgbClr val="674EA7">
                <a:alpha val="50000"/>
              </a:srgbClr>
            </a:outerShdw>
          </a:effectLst>
        </p:spPr>
      </p:pic>
      <p:pic>
        <p:nvPicPr>
          <p:cNvPr id="189" name="Google Shape;189;p28"/>
          <p:cNvPicPr preferRelativeResize="0"/>
          <p:nvPr/>
        </p:nvPicPr>
        <p:blipFill rotWithShape="1">
          <a:blip r:embed="rId5">
            <a:alphaModFix/>
          </a:blip>
          <a:srcRect b="0" l="25738" r="0" t="13292"/>
          <a:stretch/>
        </p:blipFill>
        <p:spPr>
          <a:xfrm>
            <a:off x="5106025" y="2750125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4" name="Shape 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Google Shape;3745;p1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6" name="Google Shape;3746;p17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47" name="Google Shape;3747;p1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48" name="Google Shape;3748;p1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49" name="Google Shape;3749;p172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0" name="Google Shape;3750;p172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1" name="Google Shape;3751;p172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2" name="Google Shape;3752;p172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3" name="Google Shape;3753;p172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4" name="Google Shape;3754;p172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172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6" name="Google Shape;3756;p172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7" name="Google Shape;3757;p172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8" name="Google Shape;3758;p172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9" name="Google Shape;3759;p172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0" name="Google Shape;3760;p172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1" name="Google Shape;3761;p172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2" name="Google Shape;3762;p172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3" name="Google Shape;3763;p172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64" name="Google Shape;3764;p172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65" name="Google Shape;3765;p172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9" name="Shape 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Google Shape;3770;p1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1" name="Google Shape;3771;p1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72" name="Google Shape;3772;p1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73" name="Google Shape;3773;p1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74" name="Google Shape;3774;p173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5" name="Google Shape;3775;p173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6" name="Google Shape;3776;p173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7" name="Google Shape;3777;p173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8" name="Google Shape;3778;p173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9" name="Google Shape;3779;p173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0" name="Google Shape;3780;p173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1" name="Google Shape;3781;p173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2" name="Google Shape;3782;p173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3" name="Google Shape;3783;p173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4" name="Google Shape;3784;p173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5" name="Google Shape;3785;p173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6" name="Google Shape;3786;p173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7" name="Google Shape;3787;p173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8" name="Google Shape;3788;p173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89" name="Google Shape;3789;p173"/>
          <p:cNvSpPr/>
          <p:nvPr/>
        </p:nvSpPr>
        <p:spPr>
          <a:xfrm>
            <a:off x="5626625" y="4428375"/>
            <a:ext cx="144900" cy="468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0" name="Google Shape;3790;p173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91" name="Google Shape;3791;p173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5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1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7" name="Google Shape;3797;p1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98" name="Google Shape;3798;p1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99" name="Google Shape;3799;p1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00" name="Google Shape;3800;p174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1" name="Google Shape;3801;p174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2" name="Google Shape;3802;p174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3" name="Google Shape;3803;p174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p174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5" name="Google Shape;3805;p174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174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174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174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174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174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174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2" name="Google Shape;3812;p174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3" name="Google Shape;3813;p174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4" name="Google Shape;3814;p174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15" name="Google Shape;3815;p174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16" name="Google Shape;3816;p174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17" name="Google Shape;3817;p174"/>
          <p:cNvSpPr/>
          <p:nvPr/>
        </p:nvSpPr>
        <p:spPr>
          <a:xfrm>
            <a:off x="5626625" y="4428375"/>
            <a:ext cx="144900" cy="468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8" name="Google Shape;3818;p174"/>
          <p:cNvSpPr/>
          <p:nvPr/>
        </p:nvSpPr>
        <p:spPr>
          <a:xfrm>
            <a:off x="5664537" y="2865164"/>
            <a:ext cx="111900" cy="1119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2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" name="Google Shape;3823;p1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4" name="Google Shape;3824;p1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25" name="Google Shape;3825;p1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26" name="Google Shape;3826;p1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27" name="Google Shape;3827;p175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8" name="Google Shape;3828;p175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9" name="Google Shape;3829;p175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0" name="Google Shape;3830;p175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1" name="Google Shape;3831;p175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2" name="Google Shape;3832;p175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3" name="Google Shape;3833;p175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4" name="Google Shape;3834;p175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5" name="Google Shape;3835;p175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6" name="Google Shape;3836;p175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7" name="Google Shape;3837;p175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8" name="Google Shape;3838;p175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9" name="Google Shape;3839;p175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0" name="Google Shape;3840;p175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1" name="Google Shape;3841;p175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42" name="Google Shape;3842;p175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43" name="Google Shape;3843;p175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44" name="Google Shape;3844;p175"/>
          <p:cNvSpPr/>
          <p:nvPr/>
        </p:nvSpPr>
        <p:spPr>
          <a:xfrm>
            <a:off x="5626625" y="4428375"/>
            <a:ext cx="144900" cy="468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5" name="Google Shape;3845;p175"/>
          <p:cNvSpPr/>
          <p:nvPr/>
        </p:nvSpPr>
        <p:spPr>
          <a:xfrm>
            <a:off x="5664537" y="2865164"/>
            <a:ext cx="111900" cy="1119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46" name="Google Shape;3846;p175"/>
          <p:cNvCxnSpPr/>
          <p:nvPr/>
        </p:nvCxnSpPr>
        <p:spPr>
          <a:xfrm rot="10800000">
            <a:off x="3348975" y="2913477"/>
            <a:ext cx="23319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0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p1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2" name="Google Shape;3852;p1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Concrete Slump Test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53" name="Google Shape;3853;p1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54" name="Google Shape;3854;p1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5" name="Google Shape;3855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800" y="1766675"/>
            <a:ext cx="4005949" cy="30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9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p1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1" name="Google Shape;3861;p1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Concrete Slump Test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62" name="Google Shape;3862;p1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63" name="Google Shape;3863;p1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4" name="Google Shape;3864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000" y="1810225"/>
            <a:ext cx="3906474" cy="29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p1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0" name="Google Shape;3870;p1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71" name="Google Shape;3871;p1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72" name="Google Shape;3872;p1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73" name="Google Shape;3873;p178"/>
          <p:cNvSpPr/>
          <p:nvPr/>
        </p:nvSpPr>
        <p:spPr>
          <a:xfrm>
            <a:off x="2557696" y="1793275"/>
            <a:ext cx="4445400" cy="2531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4" name="Google Shape;3874;p178"/>
          <p:cNvSpPr txBox="1"/>
          <p:nvPr/>
        </p:nvSpPr>
        <p:spPr>
          <a:xfrm>
            <a:off x="4188751" y="4329736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5" name="Google Shape;3875;p178"/>
          <p:cNvSpPr txBox="1"/>
          <p:nvPr/>
        </p:nvSpPr>
        <p:spPr>
          <a:xfrm>
            <a:off x="1727851" y="2829574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6" name="Google Shape;3876;p178"/>
          <p:cNvSpPr/>
          <p:nvPr/>
        </p:nvSpPr>
        <p:spPr>
          <a:xfrm>
            <a:off x="3085621" y="351772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7" name="Google Shape;3877;p178"/>
          <p:cNvSpPr/>
          <p:nvPr/>
        </p:nvSpPr>
        <p:spPr>
          <a:xfrm>
            <a:off x="3574080" y="3684395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8" name="Google Shape;3878;p178"/>
          <p:cNvSpPr/>
          <p:nvPr/>
        </p:nvSpPr>
        <p:spPr>
          <a:xfrm>
            <a:off x="3976628" y="2862923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9" name="Google Shape;3879;p178"/>
          <p:cNvSpPr/>
          <p:nvPr/>
        </p:nvSpPr>
        <p:spPr>
          <a:xfrm>
            <a:off x="4504053" y="3092644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0" name="Google Shape;3880;p178"/>
          <p:cNvSpPr/>
          <p:nvPr/>
        </p:nvSpPr>
        <p:spPr>
          <a:xfrm>
            <a:off x="4869370" y="238956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1" name="Google Shape;3881;p178"/>
          <p:cNvSpPr/>
          <p:nvPr/>
        </p:nvSpPr>
        <p:spPr>
          <a:xfrm>
            <a:off x="5325679" y="266591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2" name="Google Shape;3882;p178"/>
          <p:cNvSpPr/>
          <p:nvPr/>
        </p:nvSpPr>
        <p:spPr>
          <a:xfrm>
            <a:off x="5720003" y="207647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3" name="Google Shape;3883;p178"/>
          <p:cNvSpPr/>
          <p:nvPr/>
        </p:nvSpPr>
        <p:spPr>
          <a:xfrm>
            <a:off x="4294289" y="213878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4" name="Google Shape;3884;p178"/>
          <p:cNvSpPr/>
          <p:nvPr/>
        </p:nvSpPr>
        <p:spPr>
          <a:xfrm>
            <a:off x="6023980" y="248811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5" name="Google Shape;3885;p178"/>
          <p:cNvSpPr/>
          <p:nvPr/>
        </p:nvSpPr>
        <p:spPr>
          <a:xfrm>
            <a:off x="6362233" y="200277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6" name="Google Shape;3886;p178"/>
          <p:cNvSpPr/>
          <p:nvPr/>
        </p:nvSpPr>
        <p:spPr>
          <a:xfrm>
            <a:off x="2558122" y="2283727"/>
            <a:ext cx="4461733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87" name="Google Shape;3887;p178"/>
          <p:cNvSpPr/>
          <p:nvPr/>
        </p:nvSpPr>
        <p:spPr>
          <a:xfrm>
            <a:off x="2514944" y="2138788"/>
            <a:ext cx="4505051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88" name="Google Shape;3888;p178"/>
          <p:cNvSpPr/>
          <p:nvPr/>
        </p:nvSpPr>
        <p:spPr>
          <a:xfrm>
            <a:off x="2769818" y="2389560"/>
            <a:ext cx="4250284" cy="1940196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p1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4" name="Google Shape;3894;p1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95" name="Google Shape;3895;p1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96" name="Google Shape;3896;p1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97" name="Google Shape;3897;p179"/>
          <p:cNvSpPr/>
          <p:nvPr/>
        </p:nvSpPr>
        <p:spPr>
          <a:xfrm>
            <a:off x="2557696" y="1793275"/>
            <a:ext cx="4445400" cy="2531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8" name="Google Shape;3898;p179"/>
          <p:cNvSpPr txBox="1"/>
          <p:nvPr/>
        </p:nvSpPr>
        <p:spPr>
          <a:xfrm>
            <a:off x="4188751" y="4329736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9" name="Google Shape;3899;p179"/>
          <p:cNvSpPr txBox="1"/>
          <p:nvPr/>
        </p:nvSpPr>
        <p:spPr>
          <a:xfrm>
            <a:off x="1727851" y="2829574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0" name="Google Shape;3900;p179"/>
          <p:cNvSpPr/>
          <p:nvPr/>
        </p:nvSpPr>
        <p:spPr>
          <a:xfrm>
            <a:off x="3085621" y="351772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1" name="Google Shape;3901;p179"/>
          <p:cNvSpPr/>
          <p:nvPr/>
        </p:nvSpPr>
        <p:spPr>
          <a:xfrm>
            <a:off x="3574080" y="3684395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2" name="Google Shape;3902;p179"/>
          <p:cNvSpPr/>
          <p:nvPr/>
        </p:nvSpPr>
        <p:spPr>
          <a:xfrm>
            <a:off x="3976628" y="2862923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3" name="Google Shape;3903;p179"/>
          <p:cNvSpPr/>
          <p:nvPr/>
        </p:nvSpPr>
        <p:spPr>
          <a:xfrm>
            <a:off x="4504053" y="3092644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4" name="Google Shape;3904;p179"/>
          <p:cNvSpPr/>
          <p:nvPr/>
        </p:nvSpPr>
        <p:spPr>
          <a:xfrm>
            <a:off x="4869370" y="238956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5" name="Google Shape;3905;p179"/>
          <p:cNvSpPr/>
          <p:nvPr/>
        </p:nvSpPr>
        <p:spPr>
          <a:xfrm>
            <a:off x="5325679" y="26659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6" name="Google Shape;3906;p179"/>
          <p:cNvSpPr/>
          <p:nvPr/>
        </p:nvSpPr>
        <p:spPr>
          <a:xfrm>
            <a:off x="5720003" y="20764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7" name="Google Shape;3907;p179"/>
          <p:cNvSpPr/>
          <p:nvPr/>
        </p:nvSpPr>
        <p:spPr>
          <a:xfrm>
            <a:off x="4294289" y="213878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8" name="Google Shape;3908;p179"/>
          <p:cNvSpPr/>
          <p:nvPr/>
        </p:nvSpPr>
        <p:spPr>
          <a:xfrm>
            <a:off x="6023980" y="24881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9" name="Google Shape;3909;p179"/>
          <p:cNvSpPr/>
          <p:nvPr/>
        </p:nvSpPr>
        <p:spPr>
          <a:xfrm>
            <a:off x="6362233" y="20027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0" name="Google Shape;3910;p179"/>
          <p:cNvSpPr/>
          <p:nvPr/>
        </p:nvSpPr>
        <p:spPr>
          <a:xfrm>
            <a:off x="2558122" y="2283727"/>
            <a:ext cx="4461733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11" name="Google Shape;3911;p179"/>
          <p:cNvSpPr/>
          <p:nvPr/>
        </p:nvSpPr>
        <p:spPr>
          <a:xfrm>
            <a:off x="2514944" y="2138788"/>
            <a:ext cx="4505051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912" name="Google Shape;3912;p179"/>
          <p:cNvSpPr/>
          <p:nvPr/>
        </p:nvSpPr>
        <p:spPr>
          <a:xfrm>
            <a:off x="2769818" y="2389560"/>
            <a:ext cx="4250284" cy="1940196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6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p1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8" name="Google Shape;3918;p1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19" name="Google Shape;3919;p1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20" name="Google Shape;3920;p1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1" name="Google Shape;3921;p180"/>
          <p:cNvSpPr/>
          <p:nvPr/>
        </p:nvSpPr>
        <p:spPr>
          <a:xfrm>
            <a:off x="2557696" y="1793275"/>
            <a:ext cx="4445400" cy="2531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2" name="Google Shape;3922;p180"/>
          <p:cNvSpPr txBox="1"/>
          <p:nvPr/>
        </p:nvSpPr>
        <p:spPr>
          <a:xfrm>
            <a:off x="4188751" y="4329736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3" name="Google Shape;3923;p180"/>
          <p:cNvSpPr txBox="1"/>
          <p:nvPr/>
        </p:nvSpPr>
        <p:spPr>
          <a:xfrm>
            <a:off x="1727851" y="2829574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4" name="Google Shape;3924;p180"/>
          <p:cNvSpPr/>
          <p:nvPr/>
        </p:nvSpPr>
        <p:spPr>
          <a:xfrm>
            <a:off x="3085621" y="351772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5" name="Google Shape;3925;p180"/>
          <p:cNvSpPr/>
          <p:nvPr/>
        </p:nvSpPr>
        <p:spPr>
          <a:xfrm>
            <a:off x="3574080" y="3684395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6" name="Google Shape;3926;p180"/>
          <p:cNvSpPr/>
          <p:nvPr/>
        </p:nvSpPr>
        <p:spPr>
          <a:xfrm>
            <a:off x="3976628" y="2862923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7" name="Google Shape;3927;p180"/>
          <p:cNvSpPr/>
          <p:nvPr/>
        </p:nvSpPr>
        <p:spPr>
          <a:xfrm>
            <a:off x="4504053" y="3092644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8" name="Google Shape;3928;p180"/>
          <p:cNvSpPr/>
          <p:nvPr/>
        </p:nvSpPr>
        <p:spPr>
          <a:xfrm>
            <a:off x="4869370" y="238956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9" name="Google Shape;3929;p180"/>
          <p:cNvSpPr/>
          <p:nvPr/>
        </p:nvSpPr>
        <p:spPr>
          <a:xfrm>
            <a:off x="5325679" y="26659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0" name="Google Shape;3930;p180"/>
          <p:cNvSpPr/>
          <p:nvPr/>
        </p:nvSpPr>
        <p:spPr>
          <a:xfrm>
            <a:off x="5720003" y="20764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1" name="Google Shape;3931;p180"/>
          <p:cNvSpPr/>
          <p:nvPr/>
        </p:nvSpPr>
        <p:spPr>
          <a:xfrm>
            <a:off x="4294289" y="213878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2" name="Google Shape;3932;p180"/>
          <p:cNvSpPr/>
          <p:nvPr/>
        </p:nvSpPr>
        <p:spPr>
          <a:xfrm>
            <a:off x="6023980" y="24881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3" name="Google Shape;3933;p180"/>
          <p:cNvSpPr/>
          <p:nvPr/>
        </p:nvSpPr>
        <p:spPr>
          <a:xfrm>
            <a:off x="6362233" y="20027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4" name="Google Shape;3934;p180"/>
          <p:cNvSpPr/>
          <p:nvPr/>
        </p:nvSpPr>
        <p:spPr>
          <a:xfrm>
            <a:off x="2558122" y="2283727"/>
            <a:ext cx="4461733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35" name="Google Shape;3935;p180"/>
          <p:cNvSpPr/>
          <p:nvPr/>
        </p:nvSpPr>
        <p:spPr>
          <a:xfrm>
            <a:off x="2527819" y="2138788"/>
            <a:ext cx="4505051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936" name="Google Shape;3936;p180"/>
          <p:cNvSpPr/>
          <p:nvPr/>
        </p:nvSpPr>
        <p:spPr>
          <a:xfrm>
            <a:off x="2769818" y="2389560"/>
            <a:ext cx="4250284" cy="1940196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0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p181"/>
          <p:cNvSpPr txBox="1"/>
          <p:nvPr>
            <p:ph type="ctrTitle"/>
          </p:nvPr>
        </p:nvSpPr>
        <p:spPr>
          <a:xfrm>
            <a:off x="311700" y="1236950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Project Exercise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42" name="Google Shape;3942;p1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43" name="Google Shape;3943;p1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1996: Vladimir Vapnik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Harris Drucker, Christopher Burges, Linda Kaufman and Alexander Smola publish “Support Vector Regression Machines”, expanding SVM beyond classification tasks.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" name="Google Shape;196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" name="Google Shape;197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p1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9" name="Google Shape;3949;p1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you detect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fraudulent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wine based on features from a chemical analysis?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50" name="Google Shape;3950;p1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51" name="Google Shape;3951;p1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2" name="Google Shape;3952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113" y="2219600"/>
            <a:ext cx="3881774" cy="2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6" name="Shape 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" name="Google Shape;3957;p1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8" name="Google Shape;3958;p1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this problem even solvable? Are “fraud” wines really different than “real” wines?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59" name="Google Shape;3959;p1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60" name="Google Shape;3960;p1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1" name="Google Shape;3961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113" y="2219600"/>
            <a:ext cx="3881774" cy="2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5" name="Shape 3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6" name="Google Shape;3966;p184"/>
          <p:cNvSpPr txBox="1"/>
          <p:nvPr>
            <p:ph type="ctrTitle"/>
          </p:nvPr>
        </p:nvSpPr>
        <p:spPr>
          <a:xfrm>
            <a:off x="311700" y="1236950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Project Solutions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67" name="Google Shape;3967;p1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68" name="Google Shape;3968;p1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took over 30 years of work to get to the version of Support Vector Machines we will be using!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 continues today with improvements in implementation and performance, as well as theoretical advancements.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" name="Google Shape;204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" name="Google Shape;205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we begin to learn about the intuition and theory behind Support Vector Machines, keep in mind this steady progress.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see it advance clearly as we move from Maximum Margin Classifiers, to Support Vector Classifiers, and finally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" name="Google Shape;212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" name="Google Shape;213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 are one of the more complex algorithms we will learn, but it all begins with a simple premise: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a hyperplane exist that can effectively separate classes?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answer this question, we first need to go through the history and development of Support Vector Machines!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2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Hyperplanes and Margins</a:t>
            </a:r>
            <a:endParaRPr/>
          </a:p>
        </p:txBody>
      </p:sp>
      <p:pic>
        <p:nvPicPr>
          <p:cNvPr descr="watermark.jpg" id="220" name="Google Shape;220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" name="Google Shape;221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slowly build up to SVMs: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Maximum Margin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understanding what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8" name="Google Shape;228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9" name="Google Shape;229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an N-dimensional space, a hyperplane is a flat affine subspace of hyperplane dimension N − 1.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Hyperplane is a single point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2-D Hyperplane is a 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3-D Hyperplane is flat plane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" name="Google Shape;236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7" name="Google Shape;237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Hyperplane is a single point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" name="Google Shape;244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" name="Google Shape;245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3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47" name="Google Shape;247;p35"/>
          <p:cNvSpPr txBox="1"/>
          <p:nvPr/>
        </p:nvSpPr>
        <p:spPr>
          <a:xfrm>
            <a:off x="375850" y="30129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Hyperplane is a single point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4" name="Google Shape;254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5" name="Google Shape;255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3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57" name="Google Shape;257;p36"/>
          <p:cNvCxnSpPr/>
          <p:nvPr/>
        </p:nvCxnSpPr>
        <p:spPr>
          <a:xfrm>
            <a:off x="4572000" y="2952350"/>
            <a:ext cx="0" cy="2412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6"/>
          <p:cNvSpPr txBox="1"/>
          <p:nvPr/>
        </p:nvSpPr>
        <p:spPr>
          <a:xfrm>
            <a:off x="375850" y="30129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-D Hyperplane is a 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5" name="Google Shape;265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6" name="Google Shape;266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2-D Hyperplane is a 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" name="Google Shape;276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7" name="Google Shape;277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1" name="Google Shape;281;p38"/>
          <p:cNvCxnSpPr/>
          <p:nvPr/>
        </p:nvCxnSpPr>
        <p:spPr>
          <a:xfrm>
            <a:off x="3139225" y="1865425"/>
            <a:ext cx="3827700" cy="28251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-D Hyperplane is a flat plane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8" name="Google Shape;288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9" name="Google Shape;289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/>
        </p:nvSpPr>
        <p:spPr>
          <a:xfrm>
            <a:off x="6443025" y="37858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1042425" y="4259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2" name="Google Shape;292;p39"/>
          <p:cNvCxnSpPr/>
          <p:nvPr/>
        </p:nvCxnSpPr>
        <p:spPr>
          <a:xfrm>
            <a:off x="3610100" y="1811100"/>
            <a:ext cx="0" cy="157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3" name="Google Shape;293;p39"/>
          <p:cNvCxnSpPr/>
          <p:nvPr/>
        </p:nvCxnSpPr>
        <p:spPr>
          <a:xfrm flipH="1" rot="10800000">
            <a:off x="1865425" y="3374800"/>
            <a:ext cx="1744800" cy="105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4" name="Google Shape;294;p39"/>
          <p:cNvCxnSpPr/>
          <p:nvPr/>
        </p:nvCxnSpPr>
        <p:spPr>
          <a:xfrm rot="10800000">
            <a:off x="3616050" y="3374775"/>
            <a:ext cx="3266100" cy="55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5" name="Google Shape;295;p39"/>
          <p:cNvSpPr txBox="1"/>
          <p:nvPr/>
        </p:nvSpPr>
        <p:spPr>
          <a:xfrm>
            <a:off x="2740300" y="17567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39"/>
          <p:cNvSpPr/>
          <p:nvPr/>
        </p:nvSpPr>
        <p:spPr>
          <a:xfrm rot="1439732">
            <a:off x="1956270" y="2426146"/>
            <a:ext cx="3908373" cy="1885955"/>
          </a:xfrm>
          <a:prstGeom prst="parallelogram">
            <a:avLst>
              <a:gd fmla="val 99019" name="adj"/>
            </a:avLst>
          </a:prstGeom>
          <a:solidFill>
            <a:srgbClr val="E69138">
              <a:alpha val="59550"/>
            </a:srgbClr>
          </a:solidFill>
          <a:ln cap="flat" cmpd="sng" w="9525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idea behind SVM is that we can use Hyperplanes to create a separation between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new points will fall on one side of this separating hyperplane, which we can then use to assign a class.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3" name="Google Shape;303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4" name="Google Shape;304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data set with one feature and one binary target label.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weight feature for baby chicks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Classified by Male or Female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this look like visualized?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1" name="Google Shape;311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2" name="Google Shape;312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History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Intuition and Theory for SVM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 Classification Example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 Regression Example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 Project Exercise and Solutions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Place points along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9" name="Google Shape;319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0" name="Google Shape;320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4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22" name="Google Shape;322;p4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2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4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4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in this case, classes are perfectly separable. This is unlikely in real world datasets.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2" name="Google Shape;342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3" name="Google Shape;343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4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45" name="Google Shape;345;p4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3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4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Idea behind SVM is to create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between the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5" name="Google Shape;365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" name="Google Shape;366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4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8" name="Google Shape;368;p4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4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4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4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44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4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point would be classified based on what side of the point they land 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9" name="Google Shape;389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0" name="Google Shape;390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4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92" name="Google Shape;392;p4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4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5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5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5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5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5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4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6" name="Google Shape;406;p45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point would be classified based on what side of the point they land 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3" name="Google Shape;413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4" name="Google Shape;414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4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16" name="Google Shape;416;p46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46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6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6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6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6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6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6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6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6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6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6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46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6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0" name="Google Shape;430;p46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46"/>
          <p:cNvSpPr/>
          <p:nvPr/>
        </p:nvSpPr>
        <p:spPr>
          <a:xfrm>
            <a:off x="5151800" y="3075800"/>
            <a:ext cx="235500" cy="2355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6"/>
          <p:cNvSpPr txBox="1"/>
          <p:nvPr/>
        </p:nvSpPr>
        <p:spPr>
          <a:xfrm>
            <a:off x="4603250" y="27709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point would be classified based on what side of the point they land 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9" name="Google Shape;439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0" name="Google Shape;440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47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42" name="Google Shape;442;p47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47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7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7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7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7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7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7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7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7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7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7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47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7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6" name="Google Shape;456;p47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47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7"/>
          <p:cNvSpPr txBox="1"/>
          <p:nvPr/>
        </p:nvSpPr>
        <p:spPr>
          <a:xfrm>
            <a:off x="2393450" y="27830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 we choose where to put this separating hyperplane?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5" name="Google Shape;465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6" name="Google Shape;466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48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68" name="Google Shape;468;p48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48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8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8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8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8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8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8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8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8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8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8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p48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8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2" name="Google Shape;482;p48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there are many options that perfectly separate out these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9" name="Google Shape;489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0" name="Google Shape;490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49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92" name="Google Shape;492;p49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49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9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9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9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9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9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9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9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9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9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9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49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9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49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49"/>
          <p:cNvCxnSpPr/>
          <p:nvPr/>
        </p:nvCxnSpPr>
        <p:spPr>
          <a:xfrm>
            <a:off x="4015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49"/>
          <p:cNvCxnSpPr/>
          <p:nvPr/>
        </p:nvCxnSpPr>
        <p:spPr>
          <a:xfrm>
            <a:off x="5692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49"/>
          <p:cNvCxnSpPr/>
          <p:nvPr/>
        </p:nvCxnSpPr>
        <p:spPr>
          <a:xfrm>
            <a:off x="5311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49"/>
          <p:cNvCxnSpPr/>
          <p:nvPr/>
        </p:nvCxnSpPr>
        <p:spPr>
          <a:xfrm>
            <a:off x="4396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of these is the “best” separator between the classes?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7" name="Google Shape;517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8" name="Google Shape;518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50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20" name="Google Shape;520;p50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50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0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0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0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0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0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0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0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0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0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0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50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0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4" name="Google Shape;534;p50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50"/>
          <p:cNvCxnSpPr/>
          <p:nvPr/>
        </p:nvCxnSpPr>
        <p:spPr>
          <a:xfrm>
            <a:off x="4015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50"/>
          <p:cNvCxnSpPr/>
          <p:nvPr/>
        </p:nvCxnSpPr>
        <p:spPr>
          <a:xfrm>
            <a:off x="5692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50"/>
          <p:cNvCxnSpPr/>
          <p:nvPr/>
        </p:nvCxnSpPr>
        <p:spPr>
          <a:xfrm>
            <a:off x="5311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50"/>
          <p:cNvCxnSpPr/>
          <p:nvPr/>
        </p:nvCxnSpPr>
        <p:spPr>
          <a:xfrm>
            <a:off x="4396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51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use the separator that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maximizes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margins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between the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5" name="Google Shape;545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6" name="Google Shape;546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51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48" name="Google Shape;548;p51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51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1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1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1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1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1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1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1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1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1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1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51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1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2" name="Google Shape;562;p51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51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51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Relevant Reading in ISLR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Chapter 9 covers Support Vector Machine Classification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Wikipedia has a section on Support Vector Machine Regression.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9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52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use the separator that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maximizes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margins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between the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1" name="Google Shape;571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2" name="Google Shape;572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5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74" name="Google Shape;574;p5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5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2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5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8" name="Google Shape;588;p52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52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52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52"/>
          <p:cNvCxnSpPr/>
          <p:nvPr/>
        </p:nvCxnSpPr>
        <p:spPr>
          <a:xfrm>
            <a:off x="3918000" y="2704575"/>
            <a:ext cx="917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592" name="Google Shape;592;p52"/>
          <p:cNvCxnSpPr/>
          <p:nvPr/>
        </p:nvCxnSpPr>
        <p:spPr>
          <a:xfrm>
            <a:off x="4756200" y="2704575"/>
            <a:ext cx="966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8" name="Google Shape;598;p53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known as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Maximal Margin Classifier.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9" name="Google Shape;599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0" name="Google Shape;600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1" name="Google Shape;601;p5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02" name="Google Shape;602;p5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5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3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5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6" name="Google Shape;616;p53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53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53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53"/>
          <p:cNvCxnSpPr/>
          <p:nvPr/>
        </p:nvCxnSpPr>
        <p:spPr>
          <a:xfrm>
            <a:off x="3918000" y="2704575"/>
            <a:ext cx="917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620" name="Google Shape;620;p53"/>
          <p:cNvCxnSpPr/>
          <p:nvPr/>
        </p:nvCxnSpPr>
        <p:spPr>
          <a:xfrm>
            <a:off x="4756200" y="2704575"/>
            <a:ext cx="966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54"/>
          <p:cNvSpPr txBox="1"/>
          <p:nvPr>
            <p:ph idx="1" type="body"/>
          </p:nvPr>
        </p:nvSpPr>
        <p:spPr>
          <a:xfrm>
            <a:off x="311700" y="1152475"/>
            <a:ext cx="86841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same idea of maximum margins applies to N-dimensions.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7" name="Google Shape;627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8" name="Google Shape;628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5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30" name="Google Shape;630;p5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5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4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2" name="Google Shape;642;p5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4" name="Google Shape;644;p54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54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54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54"/>
          <p:cNvCxnSpPr/>
          <p:nvPr/>
        </p:nvCxnSpPr>
        <p:spPr>
          <a:xfrm>
            <a:off x="3918000" y="2704575"/>
            <a:ext cx="917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648" name="Google Shape;648;p54"/>
          <p:cNvCxnSpPr/>
          <p:nvPr/>
        </p:nvCxnSpPr>
        <p:spPr>
          <a:xfrm>
            <a:off x="4756200" y="2704575"/>
            <a:ext cx="966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5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55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2 dimensional feature space: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6" name="Google Shape;656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7" name="Google Shape;657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5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55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55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5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5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5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5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5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5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5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5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5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5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5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5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5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5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5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5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5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5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5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5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5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5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5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5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5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5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5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5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5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5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5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5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p55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5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4" name="Google Shape;704;p56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 is a line.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5" name="Google Shape;705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6" name="Google Shape;706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6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56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56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6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6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6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6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6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6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6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6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6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6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6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6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6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6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6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6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6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6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6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6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6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6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6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56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6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6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6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6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6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6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6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6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6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6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5" name="Google Shape;745;p56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6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7" name="Google Shape;747;p56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7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4" name="Google Shape;754;p57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Multiple possible hyperplanes: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5" name="Google Shape;755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6" name="Google Shape;756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7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57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57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7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57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7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7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7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7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7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7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7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7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7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7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7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7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57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7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7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7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7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7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7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7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7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7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7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7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7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7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7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7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7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7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7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7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7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5" name="Google Shape;795;p57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57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7" name="Google Shape;797;p57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7"/>
          <p:cNvCxnSpPr/>
          <p:nvPr/>
        </p:nvCxnSpPr>
        <p:spPr>
          <a:xfrm>
            <a:off x="4261550" y="1860250"/>
            <a:ext cx="1363800" cy="28533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57"/>
          <p:cNvCxnSpPr/>
          <p:nvPr/>
        </p:nvCxnSpPr>
        <p:spPr>
          <a:xfrm flipH="1">
            <a:off x="4209725" y="1860100"/>
            <a:ext cx="718800" cy="28386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6" name="Google Shape;806;p58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to maximize margins: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7" name="Google Shape;807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8" name="Google Shape;808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5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5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58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8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58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8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8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8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8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8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8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58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8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8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8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8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8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8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8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8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8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8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8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8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8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8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8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8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8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8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8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8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58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8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58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8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8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8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7" name="Google Shape;847;p58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8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9" name="Google Shape;849;p58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58"/>
          <p:cNvCxnSpPr/>
          <p:nvPr/>
        </p:nvCxnSpPr>
        <p:spPr>
          <a:xfrm>
            <a:off x="3060750" y="1865425"/>
            <a:ext cx="2571900" cy="281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58"/>
          <p:cNvCxnSpPr/>
          <p:nvPr/>
        </p:nvCxnSpPr>
        <p:spPr>
          <a:xfrm>
            <a:off x="4099100" y="1865425"/>
            <a:ext cx="2595900" cy="284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9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8" name="Google Shape;858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9" name="Google Shape;859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59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1" name="Google Shape;861;p59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2" name="Google Shape;862;p59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59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9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59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9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59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9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9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59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9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59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9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9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9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59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9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59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9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59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9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59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9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9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9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9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9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9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9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9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9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9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9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59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9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59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59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8" name="Google Shape;898;p59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59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0" name="Google Shape;900;p59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1" name="Google Shape;901;p59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9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each data point is a 2D vector: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3" name="Google Shape;903;p59"/>
          <p:cNvCxnSpPr/>
          <p:nvPr/>
        </p:nvCxnSpPr>
        <p:spPr>
          <a:xfrm>
            <a:off x="3060750" y="1865425"/>
            <a:ext cx="2571900" cy="281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59"/>
          <p:cNvCxnSpPr/>
          <p:nvPr/>
        </p:nvCxnSpPr>
        <p:spPr>
          <a:xfrm>
            <a:off x="4099100" y="1865425"/>
            <a:ext cx="2595900" cy="284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0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11" name="Google Shape;911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12" name="Google Shape;912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60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p60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5" name="Google Shape;915;p60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60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0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0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60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60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0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0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60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0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0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0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0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0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60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60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60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60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60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60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0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60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60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60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60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60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60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0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0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60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60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60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0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0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60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60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1" name="Google Shape;951;p60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60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3" name="Google Shape;953;p60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60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0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points at margin “support” separator: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6" name="Google Shape;956;p60"/>
          <p:cNvCxnSpPr/>
          <p:nvPr/>
        </p:nvCxnSpPr>
        <p:spPr>
          <a:xfrm>
            <a:off x="3060750" y="1865425"/>
            <a:ext cx="2571900" cy="281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7" name="Google Shape;957;p60"/>
          <p:cNvCxnSpPr/>
          <p:nvPr/>
        </p:nvCxnSpPr>
        <p:spPr>
          <a:xfrm>
            <a:off x="4099100" y="1865425"/>
            <a:ext cx="2595900" cy="284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3" name="Google Shape;963;p61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happens if classes are not perfectly separable?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4" name="Google Shape;964;p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5" name="Google Shape;965;p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6" name="Google Shape;966;p61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67" name="Google Shape;967;p61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8" name="Google Shape;968;p61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61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61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61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61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61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1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61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61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61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61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61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61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1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61"/>
          <p:cNvSpPr/>
          <p:nvPr/>
        </p:nvSpPr>
        <p:spPr>
          <a:xfrm rot="3401068">
            <a:off x="3276835" y="2672069"/>
            <a:ext cx="585526" cy="20535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61"/>
          <p:cNvSpPr/>
          <p:nvPr/>
        </p:nvSpPr>
        <p:spPr>
          <a:xfrm rot="7607614">
            <a:off x="4076834" y="2672004"/>
            <a:ext cx="585541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" name="Google Shape;87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9" name="Google Shape;989;p62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are not be able to separate without allowing for misclassifications.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0" name="Google Shape;990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1" name="Google Shape;991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2" name="Google Shape;992;p6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93" name="Google Shape;993;p6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4" name="Google Shape;994;p6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6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6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62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6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6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6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6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5" name="Google Shape;1005;p6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6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2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8" name="Google Shape;1008;p62"/>
          <p:cNvCxnSpPr/>
          <p:nvPr/>
        </p:nvCxnSpPr>
        <p:spPr>
          <a:xfrm>
            <a:off x="3674300" y="28341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p62"/>
          <p:cNvSpPr/>
          <p:nvPr/>
        </p:nvSpPr>
        <p:spPr>
          <a:xfrm rot="8100000">
            <a:off x="4138610" y="2756575"/>
            <a:ext cx="585484" cy="2053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5" name="Google Shape;1015;p63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are not be able to separate without allowing for misclassifications.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16" name="Google Shape;1016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7" name="Google Shape;1017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8" name="Google Shape;1018;p6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19" name="Google Shape;1019;p6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0" name="Google Shape;1020;p6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63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6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6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1" name="Google Shape;1031;p6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6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3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4" name="Google Shape;1034;p63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63"/>
          <p:cNvSpPr/>
          <p:nvPr/>
        </p:nvSpPr>
        <p:spPr>
          <a:xfrm rot="3936861">
            <a:off x="3390445" y="2664011"/>
            <a:ext cx="585647" cy="2052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1" name="Google Shape;1041;p64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have a bias-variance trade-off depending where we place this separator: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2" name="Google Shape;1042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3" name="Google Shape;1043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4" name="Google Shape;1044;p6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45" name="Google Shape;1045;p6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6" name="Google Shape;1046;p6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6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6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6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64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6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6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6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6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6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7" name="Google Shape;1057;p6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6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64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0" name="Google Shape;1060;p64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65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65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8" name="Google Shape;1068;p65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one feature this classifier creates ranges for male and female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9" name="Google Shape;1069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0" name="Google Shape;1070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1" name="Google Shape;1071;p6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72" name="Google Shape;1072;p6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3" name="Google Shape;1073;p6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6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6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6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65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6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65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65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65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65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6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4" name="Google Shape;1084;p6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5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7" name="Google Shape;1087;p65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6"/>
          <p:cNvSpPr/>
          <p:nvPr/>
        </p:nvSpPr>
        <p:spPr>
          <a:xfrm>
            <a:off x="3688600" y="2831350"/>
            <a:ext cx="40782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6"/>
          <p:cNvSpPr/>
          <p:nvPr/>
        </p:nvSpPr>
        <p:spPr>
          <a:xfrm>
            <a:off x="1551500" y="2831350"/>
            <a:ext cx="21111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5" name="Google Shape;1095;p66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fit only misclassified one female training point as male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96" name="Google Shape;1096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97" name="Google Shape;1097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8" name="Google Shape;1098;p6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99" name="Google Shape;1099;p66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0" name="Google Shape;1100;p66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6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6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66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6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6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6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66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6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6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66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1" name="Google Shape;1111;p66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6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6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4" name="Google Shape;1114;p66"/>
          <p:cNvCxnSpPr/>
          <p:nvPr/>
        </p:nvCxnSpPr>
        <p:spPr>
          <a:xfrm>
            <a:off x="3648213" y="28267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7"/>
          <p:cNvSpPr/>
          <p:nvPr/>
        </p:nvSpPr>
        <p:spPr>
          <a:xfrm>
            <a:off x="3688600" y="2831350"/>
            <a:ext cx="40782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7"/>
          <p:cNvSpPr/>
          <p:nvPr/>
        </p:nvSpPr>
        <p:spPr>
          <a:xfrm>
            <a:off x="1551500" y="2831350"/>
            <a:ext cx="21111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2" name="Google Shape;1122;p67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looks like a high variance fit to training data, picking too much noise from Female: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3" name="Google Shape;1123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4" name="Google Shape;1124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5" name="Google Shape;1125;p67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26" name="Google Shape;1126;p67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7" name="Google Shape;1127;p67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7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7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67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7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7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7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7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7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7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7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8" name="Google Shape;1138;p67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7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7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1" name="Google Shape;1141;p67"/>
          <p:cNvCxnSpPr/>
          <p:nvPr/>
        </p:nvCxnSpPr>
        <p:spPr>
          <a:xfrm>
            <a:off x="3648213" y="28267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68"/>
          <p:cNvSpPr/>
          <p:nvPr/>
        </p:nvSpPr>
        <p:spPr>
          <a:xfrm>
            <a:off x="3688600" y="2831350"/>
            <a:ext cx="40782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8"/>
          <p:cNvSpPr/>
          <p:nvPr/>
        </p:nvSpPr>
        <p:spPr>
          <a:xfrm>
            <a:off x="1551500" y="2831350"/>
            <a:ext cx="21111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9" name="Google Shape;1149;p68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test point close to existing female weights could get classified as male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50" name="Google Shape;1150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51" name="Google Shape;1151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2" name="Google Shape;1152;p68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53" name="Google Shape;1153;p68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4" name="Google Shape;1154;p68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8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8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68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8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68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68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8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8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8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8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5" name="Google Shape;1165;p68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8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68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8" name="Google Shape;1168;p68"/>
          <p:cNvCxnSpPr/>
          <p:nvPr/>
        </p:nvCxnSpPr>
        <p:spPr>
          <a:xfrm>
            <a:off x="3648213" y="28267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9" name="Google Shape;1169;p68"/>
          <p:cNvSpPr/>
          <p:nvPr/>
        </p:nvSpPr>
        <p:spPr>
          <a:xfrm>
            <a:off x="3822200" y="3075800"/>
            <a:ext cx="235500" cy="2355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9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9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7" name="Google Shape;1177;p69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have a bias-variance trade-off depending where we place this separator: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8" name="Google Shape;1178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9" name="Google Shape;1179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0" name="Google Shape;1180;p69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81" name="Google Shape;1181;p69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2" name="Google Shape;1182;p69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9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9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9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9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9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9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9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9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9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9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3" name="Google Shape;1193;p69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9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69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6" name="Google Shape;1196;p69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70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0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4" name="Google Shape;1204;p70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allow more bias to lead to better long term results on future data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5" name="Google Shape;1205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6" name="Google Shape;1206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7" name="Google Shape;1207;p70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08" name="Google Shape;1208;p70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9" name="Google Shape;1209;p70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0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70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0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0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0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70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0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0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0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0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0" name="Google Shape;1220;p70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0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70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3" name="Google Shape;1223;p70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1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1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1" name="Google Shape;1231;p71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allow more bias to lead to better long term results on future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32" name="Google Shape;1232;p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33" name="Google Shape;1233;p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4" name="Google Shape;1234;p71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35" name="Google Shape;1235;p71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6" name="Google Shape;1236;p71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1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71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1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1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1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1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1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71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71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71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7" name="Google Shape;1247;p71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71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71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0" name="Google Shape;1250;p71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1" name="Google Shape;1251;p71"/>
          <p:cNvSpPr/>
          <p:nvPr/>
        </p:nvSpPr>
        <p:spPr>
          <a:xfrm>
            <a:off x="3822200" y="3075800"/>
            <a:ext cx="235500" cy="2355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History</a:t>
            </a:r>
            <a:endParaRPr/>
          </a:p>
        </p:txBody>
      </p:sp>
      <p:pic>
        <p:nvPicPr>
          <p:cNvPr descr="watermark.jpg" id="95" name="Google Shape;95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72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72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9" name="Google Shape;1259;p72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Distance between threshold and the observations is a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soft margin: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60" name="Google Shape;1260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61" name="Google Shape;1261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2" name="Google Shape;1262;p7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63" name="Google Shape;1263;p7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4" name="Google Shape;1264;p7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7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72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7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7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7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7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7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7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5" name="Google Shape;1275;p7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7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72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8" name="Google Shape;1278;p72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9" name="Google Shape;1279;p72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0" name="Google Shape;1280;p72"/>
          <p:cNvCxnSpPr/>
          <p:nvPr/>
        </p:nvCxnSpPr>
        <p:spPr>
          <a:xfrm>
            <a:off x="4756200" y="2704575"/>
            <a:ext cx="990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1281" name="Google Shape;1281;p72"/>
          <p:cNvCxnSpPr/>
          <p:nvPr/>
        </p:nvCxnSpPr>
        <p:spPr>
          <a:xfrm>
            <a:off x="36960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2" name="Google Shape;1282;p72"/>
          <p:cNvCxnSpPr/>
          <p:nvPr/>
        </p:nvCxnSpPr>
        <p:spPr>
          <a:xfrm rot="10800000">
            <a:off x="3654600" y="2704575"/>
            <a:ext cx="1178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73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73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0" name="Google Shape;1290;p73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Soft margin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allows for misclassification inside the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91" name="Google Shape;1291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2" name="Google Shape;1292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3" name="Google Shape;1293;p7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94" name="Google Shape;1294;p7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5" name="Google Shape;1295;p7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7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7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7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73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7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7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7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7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7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6" name="Google Shape;1306;p7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7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73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9" name="Google Shape;1309;p73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p73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73"/>
          <p:cNvCxnSpPr/>
          <p:nvPr/>
        </p:nvCxnSpPr>
        <p:spPr>
          <a:xfrm>
            <a:off x="4756200" y="2704575"/>
            <a:ext cx="990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1312" name="Google Shape;1312;p73"/>
          <p:cNvCxnSpPr/>
          <p:nvPr/>
        </p:nvCxnSpPr>
        <p:spPr>
          <a:xfrm>
            <a:off x="36960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13" name="Google Shape;1313;p73"/>
          <p:cNvCxnSpPr/>
          <p:nvPr/>
        </p:nvCxnSpPr>
        <p:spPr>
          <a:xfrm rot="10800000">
            <a:off x="3654600" y="2704575"/>
            <a:ext cx="1178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74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74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1" name="Google Shape;1321;p74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many possible threshold splits if we allow for soft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22" name="Google Shape;1322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23" name="Google Shape;1323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4" name="Google Shape;1324;p7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25" name="Google Shape;1325;p7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6" name="Google Shape;1326;p7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7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7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7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74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7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7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7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7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7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7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7" name="Google Shape;1337;p7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7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74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0" name="Google Shape;1340;p74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1" name="Google Shape;1341;p74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2" name="Google Shape;1342;p74"/>
          <p:cNvCxnSpPr/>
          <p:nvPr/>
        </p:nvCxnSpPr>
        <p:spPr>
          <a:xfrm>
            <a:off x="4756200" y="2704575"/>
            <a:ext cx="990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1343" name="Google Shape;1343;p74"/>
          <p:cNvCxnSpPr/>
          <p:nvPr/>
        </p:nvCxnSpPr>
        <p:spPr>
          <a:xfrm>
            <a:off x="36960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4" name="Google Shape;1344;p74"/>
          <p:cNvCxnSpPr/>
          <p:nvPr/>
        </p:nvCxnSpPr>
        <p:spPr>
          <a:xfrm rot="10800000">
            <a:off x="3654600" y="2704575"/>
            <a:ext cx="1178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75"/>
          <p:cNvSpPr/>
          <p:nvPr/>
        </p:nvSpPr>
        <p:spPr>
          <a:xfrm>
            <a:off x="4521700" y="2831350"/>
            <a:ext cx="32451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75"/>
          <p:cNvSpPr/>
          <p:nvPr/>
        </p:nvSpPr>
        <p:spPr>
          <a:xfrm>
            <a:off x="1551500" y="2831350"/>
            <a:ext cx="29139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2" name="Google Shape;1352;p75"/>
          <p:cNvSpPr txBox="1"/>
          <p:nvPr>
            <p:ph idx="1" type="body"/>
          </p:nvPr>
        </p:nvSpPr>
        <p:spPr>
          <a:xfrm>
            <a:off x="311700" y="1152475"/>
            <a:ext cx="8684100" cy="13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use cross validation to determine the optimal size of the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53" name="Google Shape;1353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54" name="Google Shape;1354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5" name="Google Shape;1355;p7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56" name="Google Shape;1356;p7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7" name="Google Shape;1357;p7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7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7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7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75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7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75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75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75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75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7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8" name="Google Shape;1368;p7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7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75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1" name="Google Shape;1371;p75"/>
          <p:cNvCxnSpPr/>
          <p:nvPr/>
        </p:nvCxnSpPr>
        <p:spPr>
          <a:xfrm>
            <a:off x="4493525" y="282455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2" name="Google Shape;1372;p75"/>
          <p:cNvCxnSpPr/>
          <p:nvPr/>
        </p:nvCxnSpPr>
        <p:spPr>
          <a:xfrm>
            <a:off x="5692100" y="2824550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73" name="Google Shape;1373;p75"/>
          <p:cNvCxnSpPr/>
          <p:nvPr/>
        </p:nvCxnSpPr>
        <p:spPr>
          <a:xfrm>
            <a:off x="35436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74" name="Google Shape;1374;p75"/>
          <p:cNvCxnSpPr/>
          <p:nvPr/>
        </p:nvCxnSpPr>
        <p:spPr>
          <a:xfrm flipH="1">
            <a:off x="4485500" y="2756175"/>
            <a:ext cx="1231500" cy="27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none"/>
          </a:ln>
        </p:spPr>
      </p:cxnSp>
      <p:cxnSp>
        <p:nvCxnSpPr>
          <p:cNvPr id="1375" name="Google Shape;1375;p75"/>
          <p:cNvCxnSpPr/>
          <p:nvPr/>
        </p:nvCxnSpPr>
        <p:spPr>
          <a:xfrm rot="10800000">
            <a:off x="3512900" y="2756175"/>
            <a:ext cx="10143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76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2" name="Google Shape;1382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83" name="Google Shape;1383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76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5" name="Google Shape;1385;p76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6" name="Google Shape;1386;p76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76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76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76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76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76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76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76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76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76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76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76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76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76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76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76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76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76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76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76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76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76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76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76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76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76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76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76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76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76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76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76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76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76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76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76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2" name="Google Shape;1422;p76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76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76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76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2D soft margin example: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6" name="Google Shape;1426;p76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76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76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76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76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76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77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38" name="Google Shape;1438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39" name="Google Shape;1439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77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1" name="Google Shape;1441;p77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2" name="Google Shape;1442;p77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77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77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77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77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7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77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77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77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77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7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77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77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77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77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77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77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77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77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77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77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77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77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77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77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77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77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77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77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77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77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77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77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77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77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8" name="Google Shape;1478;p77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77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77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77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set is technically perfectly separable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2" name="Google Shape;1482;p77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77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77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77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77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77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7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4" name="Google Shape;1494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5" name="Google Shape;1495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7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7" name="Google Shape;1497;p7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8" name="Google Shape;1498;p78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78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8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78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78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78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78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78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78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78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78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78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78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78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78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78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78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78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78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78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78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78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78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78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78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78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78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78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78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78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78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78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78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78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78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78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4" name="Google Shape;1534;p78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78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78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78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Maximal Margin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8" name="Google Shape;1538;p78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78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78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78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78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78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4" name="Google Shape;1544;p78"/>
          <p:cNvCxnSpPr/>
          <p:nvPr/>
        </p:nvCxnSpPr>
        <p:spPr>
          <a:xfrm>
            <a:off x="4304350" y="1865425"/>
            <a:ext cx="181200" cy="2843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5" name="Google Shape;1545;p78"/>
          <p:cNvCxnSpPr/>
          <p:nvPr/>
        </p:nvCxnSpPr>
        <p:spPr>
          <a:xfrm>
            <a:off x="4195700" y="1865425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p78"/>
          <p:cNvCxnSpPr/>
          <p:nvPr/>
        </p:nvCxnSpPr>
        <p:spPr>
          <a:xfrm>
            <a:off x="4405500" y="1857550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79"/>
          <p:cNvSpPr/>
          <p:nvPr/>
        </p:nvSpPr>
        <p:spPr>
          <a:xfrm>
            <a:off x="4316425" y="1847325"/>
            <a:ext cx="2927950" cy="2867550"/>
          </a:xfrm>
          <a:custGeom>
            <a:rect b="b" l="l" r="r" t="t"/>
            <a:pathLst>
              <a:path extrusionOk="0" h="114702" w="117118">
                <a:moveTo>
                  <a:pt x="0" y="724"/>
                </a:moveTo>
                <a:lnTo>
                  <a:pt x="7245" y="114702"/>
                </a:lnTo>
                <a:lnTo>
                  <a:pt x="117118" y="114702"/>
                </a:lnTo>
                <a:lnTo>
                  <a:pt x="116876" y="0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1552" name="Google Shape;1552;p79"/>
          <p:cNvSpPr/>
          <p:nvPr/>
        </p:nvSpPr>
        <p:spPr>
          <a:xfrm>
            <a:off x="2239725" y="1853350"/>
            <a:ext cx="2263850" cy="2861525"/>
          </a:xfrm>
          <a:custGeom>
            <a:rect b="b" l="l" r="r" t="t"/>
            <a:pathLst>
              <a:path extrusionOk="0" h="114461" w="90554">
                <a:moveTo>
                  <a:pt x="0" y="0"/>
                </a:moveTo>
                <a:lnTo>
                  <a:pt x="82585" y="483"/>
                </a:lnTo>
                <a:lnTo>
                  <a:pt x="90554" y="113978"/>
                </a:lnTo>
                <a:lnTo>
                  <a:pt x="241" y="114461"/>
                </a:ln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1553" name="Google Shape;1553;p79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55" name="Google Shape;1555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56" name="Google Shape;1556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79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8" name="Google Shape;1558;p79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9" name="Google Shape;1559;p79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79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79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79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79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79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79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79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79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79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79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79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79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79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79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79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79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79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79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79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79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79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79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79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79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79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79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79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79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79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79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79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79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79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79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79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5" name="Google Shape;1595;p79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79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79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79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Maximal Margin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9" name="Google Shape;1599;p79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79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79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79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79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79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5" name="Google Shape;1605;p79"/>
          <p:cNvCxnSpPr/>
          <p:nvPr/>
        </p:nvCxnSpPr>
        <p:spPr>
          <a:xfrm>
            <a:off x="4304350" y="1865425"/>
            <a:ext cx="181200" cy="2843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6" name="Google Shape;1606;p79"/>
          <p:cNvCxnSpPr/>
          <p:nvPr/>
        </p:nvCxnSpPr>
        <p:spPr>
          <a:xfrm>
            <a:off x="4195700" y="1865425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07" name="Google Shape;1607;p79"/>
          <p:cNvCxnSpPr/>
          <p:nvPr/>
        </p:nvCxnSpPr>
        <p:spPr>
          <a:xfrm>
            <a:off x="4405500" y="1857550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80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4" name="Google Shape;1614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15" name="Google Shape;1615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80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7" name="Google Shape;1617;p80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8" name="Google Shape;1618;p80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80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80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80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80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80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80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80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80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80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80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80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80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80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80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80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80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80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80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0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80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80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80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80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80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80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80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80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80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80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80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80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80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80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80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80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4" name="Google Shape;1654;p80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80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6" name="Google Shape;1656;p80"/>
          <p:cNvCxnSpPr/>
          <p:nvPr/>
        </p:nvCxnSpPr>
        <p:spPr>
          <a:xfrm>
            <a:off x="4292275" y="1871450"/>
            <a:ext cx="1080600" cy="2831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7" name="Google Shape;1657;p80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0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(Soft Margins)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59" name="Google Shape;1659;p80"/>
          <p:cNvCxnSpPr>
            <a:endCxn id="1616" idx="0"/>
          </p:cNvCxnSpPr>
          <p:nvPr/>
        </p:nvCxnSpPr>
        <p:spPr>
          <a:xfrm>
            <a:off x="3760925" y="1877350"/>
            <a:ext cx="981900" cy="28272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60" name="Google Shape;1660;p80"/>
          <p:cNvCxnSpPr/>
          <p:nvPr/>
        </p:nvCxnSpPr>
        <p:spPr>
          <a:xfrm>
            <a:off x="4787325" y="1853350"/>
            <a:ext cx="1153200" cy="2861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61" name="Google Shape;1661;p80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80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80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80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80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80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81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73" name="Google Shape;1673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74" name="Google Shape;1674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81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6" name="Google Shape;1676;p81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7" name="Google Shape;1677;p81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81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1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81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81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81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1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81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81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81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81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81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81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81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81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81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81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81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81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1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81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81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81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81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81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81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81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1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81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1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81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81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81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81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81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81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3" name="Google Shape;1713;p81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81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5" name="Google Shape;1715;p81"/>
          <p:cNvCxnSpPr/>
          <p:nvPr/>
        </p:nvCxnSpPr>
        <p:spPr>
          <a:xfrm>
            <a:off x="4292275" y="1871450"/>
            <a:ext cx="1080600" cy="2831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6" name="Google Shape;1716;p81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81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(Soft Margins)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18" name="Google Shape;1718;p81"/>
          <p:cNvCxnSpPr>
            <a:endCxn id="1675" idx="0"/>
          </p:cNvCxnSpPr>
          <p:nvPr/>
        </p:nvCxnSpPr>
        <p:spPr>
          <a:xfrm>
            <a:off x="3760925" y="1877350"/>
            <a:ext cx="981900" cy="28272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9" name="Google Shape;1719;p81"/>
          <p:cNvCxnSpPr/>
          <p:nvPr/>
        </p:nvCxnSpPr>
        <p:spPr>
          <a:xfrm>
            <a:off x="4787325" y="1853350"/>
            <a:ext cx="1153200" cy="2861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20" name="Google Shape;1720;p81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81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81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81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81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81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81"/>
          <p:cNvSpPr/>
          <p:nvPr/>
        </p:nvSpPr>
        <p:spPr>
          <a:xfrm rot="5752995">
            <a:off x="4449274" y="3386797"/>
            <a:ext cx="386335" cy="14716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 will be one of the most recently developed machine learning algorithms we will learn about!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briefly review the recent history behind the development of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3" name="Google Shape;103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82"/>
          <p:cNvSpPr/>
          <p:nvPr/>
        </p:nvSpPr>
        <p:spPr>
          <a:xfrm>
            <a:off x="2245750" y="1847325"/>
            <a:ext cx="3127150" cy="2867550"/>
          </a:xfrm>
          <a:custGeom>
            <a:rect b="b" l="l" r="r" t="t"/>
            <a:pathLst>
              <a:path extrusionOk="0" h="114702" w="125086">
                <a:moveTo>
                  <a:pt x="0" y="0"/>
                </a:moveTo>
                <a:lnTo>
                  <a:pt x="80413" y="241"/>
                </a:lnTo>
                <a:lnTo>
                  <a:pt x="125086" y="114702"/>
                </a:lnTo>
                <a:lnTo>
                  <a:pt x="0" y="114702"/>
                </a:ln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1732" name="Google Shape;1732;p82"/>
          <p:cNvSpPr/>
          <p:nvPr/>
        </p:nvSpPr>
        <p:spPr>
          <a:xfrm>
            <a:off x="4316425" y="1859375"/>
            <a:ext cx="2940025" cy="2855500"/>
          </a:xfrm>
          <a:custGeom>
            <a:rect b="b" l="l" r="r" t="t"/>
            <a:pathLst>
              <a:path extrusionOk="0" h="114220" w="117601">
                <a:moveTo>
                  <a:pt x="0" y="242"/>
                </a:moveTo>
                <a:lnTo>
                  <a:pt x="42984" y="114220"/>
                </a:lnTo>
                <a:lnTo>
                  <a:pt x="117118" y="113496"/>
                </a:lnTo>
                <a:lnTo>
                  <a:pt x="117601" y="0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1733" name="Google Shape;1733;p82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35" name="Google Shape;1735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36" name="Google Shape;1736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82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8" name="Google Shape;1738;p82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9" name="Google Shape;1739;p82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82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82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82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82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82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82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82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82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82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82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82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82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82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82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82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82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82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82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82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82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82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82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82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82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82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82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82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82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82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82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82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82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82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82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82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5" name="Google Shape;1775;p82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82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7" name="Google Shape;1777;p82"/>
          <p:cNvCxnSpPr/>
          <p:nvPr/>
        </p:nvCxnSpPr>
        <p:spPr>
          <a:xfrm>
            <a:off x="4292275" y="1871450"/>
            <a:ext cx="1080600" cy="2831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8" name="Google Shape;1778;p82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82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(Soft Margins)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80" name="Google Shape;1780;p82"/>
          <p:cNvCxnSpPr>
            <a:endCxn id="1737" idx="0"/>
          </p:cNvCxnSpPr>
          <p:nvPr/>
        </p:nvCxnSpPr>
        <p:spPr>
          <a:xfrm>
            <a:off x="3760925" y="1877350"/>
            <a:ext cx="981900" cy="28272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p82"/>
          <p:cNvCxnSpPr/>
          <p:nvPr/>
        </p:nvCxnSpPr>
        <p:spPr>
          <a:xfrm>
            <a:off x="4787325" y="1853350"/>
            <a:ext cx="1153200" cy="2861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82" name="Google Shape;1782;p82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82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82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82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82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82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3" name="Google Shape;1793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only visualized cases where the classes are easily separated by the hyperplane in the original feature space.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Allowing for some misclassifications still resulted in reasonable results.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happen in a case where a hyperplane performs poorly, even when allowing for misclassifications?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94" name="Google Shape;1794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95" name="Google Shape;1795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1" name="Google Shape;1801;p84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02" name="Google Shape;1802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3" name="Google Shape;1803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4" name="Google Shape;1804;p8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05" name="Google Shape;1805;p8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6" name="Google Shape;1806;p8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8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8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8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84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84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84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84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84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84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8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7" name="Google Shape;1817;p8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8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84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8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84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84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84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9" name="Google Shape;1829;p85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30" name="Google Shape;1830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31" name="Google Shape;1831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2" name="Google Shape;1832;p8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33" name="Google Shape;1833;p8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4" name="Google Shape;1834;p8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8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8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8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85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85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85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85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85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85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8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5" name="Google Shape;1845;p8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8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85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8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85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85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85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2" name="Google Shape;1852;p85"/>
          <p:cNvCxnSpPr/>
          <p:nvPr/>
        </p:nvCxnSpPr>
        <p:spPr>
          <a:xfrm>
            <a:off x="4645925" y="282455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8" name="Google Shape;1858;p86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9" name="Google Shape;1859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0" name="Google Shape;1860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1" name="Google Shape;1861;p8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62" name="Google Shape;1862;p86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3" name="Google Shape;1863;p86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86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86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86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86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86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86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86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86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86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86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4" name="Google Shape;1874;p86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86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86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86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86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86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86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1" name="Google Shape;1881;p86"/>
          <p:cNvCxnSpPr/>
          <p:nvPr/>
        </p:nvCxnSpPr>
        <p:spPr>
          <a:xfrm>
            <a:off x="3661750" y="28586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7" name="Google Shape;1887;p87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88" name="Google Shape;1888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89" name="Google Shape;1889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0" name="Google Shape;1890;p87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91" name="Google Shape;1891;p87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2" name="Google Shape;1892;p87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87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87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87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87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87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87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87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87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87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87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3" name="Google Shape;1903;p87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87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87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87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87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87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87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0" name="Google Shape;1910;p87"/>
          <p:cNvCxnSpPr/>
          <p:nvPr/>
        </p:nvCxnSpPr>
        <p:spPr>
          <a:xfrm>
            <a:off x="5961825" y="28586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8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7" name="Google Shape;1917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8" name="Google Shape;1918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8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0" name="Google Shape;1920;p8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1" name="Google Shape;1921;p88"/>
          <p:cNvSpPr/>
          <p:nvPr/>
        </p:nvSpPr>
        <p:spPr>
          <a:xfrm>
            <a:off x="4190638" y="40497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88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88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88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88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88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88"/>
          <p:cNvSpPr/>
          <p:nvPr/>
        </p:nvSpPr>
        <p:spPr>
          <a:xfrm>
            <a:off x="3532813" y="326596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88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88"/>
          <p:cNvSpPr/>
          <p:nvPr/>
        </p:nvSpPr>
        <p:spPr>
          <a:xfrm>
            <a:off x="3600025" y="243905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88"/>
          <p:cNvSpPr/>
          <p:nvPr/>
        </p:nvSpPr>
        <p:spPr>
          <a:xfrm>
            <a:off x="3068425" y="347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88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88"/>
          <p:cNvSpPr/>
          <p:nvPr/>
        </p:nvSpPr>
        <p:spPr>
          <a:xfrm>
            <a:off x="3622850" y="29903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88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88"/>
          <p:cNvSpPr/>
          <p:nvPr/>
        </p:nvSpPr>
        <p:spPr>
          <a:xfrm>
            <a:off x="5312675" y="32337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88"/>
          <p:cNvSpPr/>
          <p:nvPr/>
        </p:nvSpPr>
        <p:spPr>
          <a:xfrm>
            <a:off x="5077575" y="27786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88"/>
          <p:cNvSpPr/>
          <p:nvPr/>
        </p:nvSpPr>
        <p:spPr>
          <a:xfrm rot="6226896">
            <a:off x="4494133" y="27556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88"/>
          <p:cNvSpPr/>
          <p:nvPr/>
        </p:nvSpPr>
        <p:spPr>
          <a:xfrm rot="6226896">
            <a:off x="4178769" y="29413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88"/>
          <p:cNvSpPr/>
          <p:nvPr/>
        </p:nvSpPr>
        <p:spPr>
          <a:xfrm rot="6226896">
            <a:off x="4454434" y="33099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88"/>
          <p:cNvSpPr/>
          <p:nvPr/>
        </p:nvSpPr>
        <p:spPr>
          <a:xfrm rot="6226896">
            <a:off x="4235047" y="31931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88"/>
          <p:cNvSpPr/>
          <p:nvPr/>
        </p:nvSpPr>
        <p:spPr>
          <a:xfrm rot="6226896">
            <a:off x="5019169" y="306845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88"/>
          <p:cNvSpPr/>
          <p:nvPr/>
        </p:nvSpPr>
        <p:spPr>
          <a:xfrm rot="6226896">
            <a:off x="4519734" y="30439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88"/>
          <p:cNvSpPr/>
          <p:nvPr/>
        </p:nvSpPr>
        <p:spPr>
          <a:xfrm rot="6226896">
            <a:off x="4713508" y="28724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88"/>
          <p:cNvSpPr/>
          <p:nvPr/>
        </p:nvSpPr>
        <p:spPr>
          <a:xfrm rot="7203796">
            <a:off x="4870247" y="34218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88"/>
          <p:cNvSpPr/>
          <p:nvPr/>
        </p:nvSpPr>
        <p:spPr>
          <a:xfrm rot="7203796">
            <a:off x="4515441" y="35115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88"/>
          <p:cNvSpPr/>
          <p:nvPr/>
        </p:nvSpPr>
        <p:spPr>
          <a:xfrm rot="7203796">
            <a:off x="5404122" y="347271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88"/>
          <p:cNvSpPr/>
          <p:nvPr/>
        </p:nvSpPr>
        <p:spPr>
          <a:xfrm rot="7203796">
            <a:off x="4264995" y="35561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88"/>
          <p:cNvSpPr/>
          <p:nvPr/>
        </p:nvSpPr>
        <p:spPr>
          <a:xfrm rot="7203796">
            <a:off x="4813902" y="37057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88"/>
          <p:cNvSpPr/>
          <p:nvPr/>
        </p:nvSpPr>
        <p:spPr>
          <a:xfrm rot="7203796">
            <a:off x="5048019" y="35955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88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88"/>
          <p:cNvSpPr/>
          <p:nvPr/>
        </p:nvSpPr>
        <p:spPr>
          <a:xfrm rot="7203796">
            <a:off x="5833959" y="3382940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88"/>
          <p:cNvSpPr/>
          <p:nvPr/>
        </p:nvSpPr>
        <p:spPr>
          <a:xfrm rot="7203796">
            <a:off x="5502687" y="4024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88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88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88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5" name="Google Shape;1955;p88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88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88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88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Can’t split classes with hyperplane line: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9" name="Google Shape;1959;p88"/>
          <p:cNvSpPr/>
          <p:nvPr/>
        </p:nvSpPr>
        <p:spPr>
          <a:xfrm rot="6226896">
            <a:off x="4802319" y="32257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88"/>
          <p:cNvSpPr/>
          <p:nvPr/>
        </p:nvSpPr>
        <p:spPr>
          <a:xfrm>
            <a:off x="3911175" y="32880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88"/>
          <p:cNvSpPr/>
          <p:nvPr/>
        </p:nvSpPr>
        <p:spPr>
          <a:xfrm>
            <a:off x="4175088" y="3394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88"/>
          <p:cNvSpPr/>
          <p:nvPr/>
        </p:nvSpPr>
        <p:spPr>
          <a:xfrm>
            <a:off x="4063575" y="3135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88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88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88"/>
          <p:cNvSpPr/>
          <p:nvPr/>
        </p:nvSpPr>
        <p:spPr>
          <a:xfrm rot="-2700000">
            <a:off x="6059371" y="4040587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88"/>
          <p:cNvSpPr/>
          <p:nvPr/>
        </p:nvSpPr>
        <p:spPr>
          <a:xfrm rot="-2700000">
            <a:off x="6296288" y="3419571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88"/>
          <p:cNvSpPr/>
          <p:nvPr/>
        </p:nvSpPr>
        <p:spPr>
          <a:xfrm rot="-2700000">
            <a:off x="6664620" y="3579589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88"/>
          <p:cNvSpPr/>
          <p:nvPr/>
        </p:nvSpPr>
        <p:spPr>
          <a:xfrm rot="-2700000">
            <a:off x="6554470" y="3753802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88"/>
          <p:cNvSpPr/>
          <p:nvPr/>
        </p:nvSpPr>
        <p:spPr>
          <a:xfrm rot="-2700000">
            <a:off x="6274102" y="3724528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88"/>
          <p:cNvSpPr/>
          <p:nvPr/>
        </p:nvSpPr>
        <p:spPr>
          <a:xfrm rot="-2700000">
            <a:off x="6060521" y="3655338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88"/>
          <p:cNvSpPr/>
          <p:nvPr/>
        </p:nvSpPr>
        <p:spPr>
          <a:xfrm rot="4500054">
            <a:off x="5953838" y="4252375"/>
            <a:ext cx="147216" cy="14721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88"/>
          <p:cNvSpPr/>
          <p:nvPr/>
        </p:nvSpPr>
        <p:spPr>
          <a:xfrm rot="4500054">
            <a:off x="5705328" y="4255308"/>
            <a:ext cx="147216" cy="14721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88"/>
          <p:cNvSpPr/>
          <p:nvPr/>
        </p:nvSpPr>
        <p:spPr>
          <a:xfrm rot="4500054">
            <a:off x="5883372" y="3987694"/>
            <a:ext cx="147216" cy="14721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88"/>
          <p:cNvSpPr/>
          <p:nvPr/>
        </p:nvSpPr>
        <p:spPr>
          <a:xfrm rot="-9296872">
            <a:off x="6476731" y="2936681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88"/>
          <p:cNvSpPr/>
          <p:nvPr/>
        </p:nvSpPr>
        <p:spPr>
          <a:xfrm rot="-9296872">
            <a:off x="5812138" y="2926352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88"/>
          <p:cNvSpPr/>
          <p:nvPr/>
        </p:nvSpPr>
        <p:spPr>
          <a:xfrm rot="-9296872">
            <a:off x="5836590" y="2525508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88"/>
          <p:cNvSpPr/>
          <p:nvPr/>
        </p:nvSpPr>
        <p:spPr>
          <a:xfrm rot="-9296872">
            <a:off x="6037963" y="256946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88"/>
          <p:cNvSpPr/>
          <p:nvPr/>
        </p:nvSpPr>
        <p:spPr>
          <a:xfrm rot="-9296872">
            <a:off x="6106305" y="2842943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88"/>
          <p:cNvSpPr/>
          <p:nvPr/>
        </p:nvSpPr>
        <p:spPr>
          <a:xfrm rot="-9296872">
            <a:off x="6114302" y="306731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88"/>
          <p:cNvSpPr/>
          <p:nvPr/>
        </p:nvSpPr>
        <p:spPr>
          <a:xfrm rot="-2102962">
            <a:off x="6711908" y="2963506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88"/>
          <p:cNvSpPr/>
          <p:nvPr/>
        </p:nvSpPr>
        <p:spPr>
          <a:xfrm rot="-2102962">
            <a:off x="6799625" y="3196039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88"/>
          <p:cNvSpPr/>
          <p:nvPr/>
        </p:nvSpPr>
        <p:spPr>
          <a:xfrm rot="-2102962">
            <a:off x="6487267" y="3120215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88"/>
          <p:cNvSpPr/>
          <p:nvPr/>
        </p:nvSpPr>
        <p:spPr>
          <a:xfrm rot="-351003">
            <a:off x="4300739" y="2385075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88"/>
          <p:cNvSpPr/>
          <p:nvPr/>
        </p:nvSpPr>
        <p:spPr>
          <a:xfrm rot="-351003">
            <a:off x="5189078" y="2144947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88"/>
          <p:cNvSpPr/>
          <p:nvPr/>
        </p:nvSpPr>
        <p:spPr>
          <a:xfrm rot="-351003">
            <a:off x="5061204" y="2408281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88"/>
          <p:cNvSpPr/>
          <p:nvPr/>
        </p:nvSpPr>
        <p:spPr>
          <a:xfrm rot="-351003">
            <a:off x="4927828" y="2201854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88"/>
          <p:cNvSpPr/>
          <p:nvPr/>
        </p:nvSpPr>
        <p:spPr>
          <a:xfrm rot="-351003">
            <a:off x="4512077" y="2311661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88"/>
          <p:cNvSpPr/>
          <p:nvPr/>
        </p:nvSpPr>
        <p:spPr>
          <a:xfrm rot="-351003">
            <a:off x="4701553" y="2084337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88"/>
          <p:cNvSpPr/>
          <p:nvPr/>
        </p:nvSpPr>
        <p:spPr>
          <a:xfrm rot="6843441">
            <a:off x="4085522" y="2482919"/>
            <a:ext cx="147185" cy="147185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88"/>
          <p:cNvSpPr/>
          <p:nvPr/>
        </p:nvSpPr>
        <p:spPr>
          <a:xfrm rot="6843441">
            <a:off x="3890664" y="2328658"/>
            <a:ext cx="147185" cy="147185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88"/>
          <p:cNvSpPr/>
          <p:nvPr/>
        </p:nvSpPr>
        <p:spPr>
          <a:xfrm rot="6843441">
            <a:off x="4197517" y="2232962"/>
            <a:ext cx="147185" cy="147185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88"/>
          <p:cNvSpPr/>
          <p:nvPr/>
        </p:nvSpPr>
        <p:spPr>
          <a:xfrm rot="-9296872">
            <a:off x="4876531" y="4384481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88"/>
          <p:cNvSpPr/>
          <p:nvPr/>
        </p:nvSpPr>
        <p:spPr>
          <a:xfrm rot="-9296872">
            <a:off x="4211938" y="4374152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88"/>
          <p:cNvSpPr/>
          <p:nvPr/>
        </p:nvSpPr>
        <p:spPr>
          <a:xfrm rot="-9296872">
            <a:off x="5448240" y="229802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88"/>
          <p:cNvSpPr/>
          <p:nvPr/>
        </p:nvSpPr>
        <p:spPr>
          <a:xfrm rot="-9296872">
            <a:off x="5484238" y="261801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88"/>
          <p:cNvSpPr/>
          <p:nvPr/>
        </p:nvSpPr>
        <p:spPr>
          <a:xfrm rot="-9296872">
            <a:off x="4506105" y="4290743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88"/>
          <p:cNvSpPr/>
          <p:nvPr/>
        </p:nvSpPr>
        <p:spPr>
          <a:xfrm rot="-9296872">
            <a:off x="4805515" y="4120635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88"/>
          <p:cNvSpPr/>
          <p:nvPr/>
        </p:nvSpPr>
        <p:spPr>
          <a:xfrm rot="-2102962">
            <a:off x="5111708" y="4411306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88"/>
          <p:cNvSpPr/>
          <p:nvPr/>
        </p:nvSpPr>
        <p:spPr>
          <a:xfrm rot="-2102962">
            <a:off x="5109600" y="4163552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88"/>
          <p:cNvSpPr/>
          <p:nvPr/>
        </p:nvSpPr>
        <p:spPr>
          <a:xfrm rot="-2102962">
            <a:off x="5414717" y="4373052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6" name="Google Shape;2006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solve these cases, we move on from Support Vector Classifier, to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SVMs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project the data to a higher dimension, in order to use a hyperplane in this higher dimension to separate the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7" name="Google Shape;2007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08" name="Google Shape;2008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90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4" name="Google Shape;2014;p90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Kernels</a:t>
            </a:r>
            <a:endParaRPr/>
          </a:p>
        </p:txBody>
      </p:sp>
      <p:pic>
        <p:nvPicPr>
          <p:cNvPr descr="watermark.jpg" id="2015" name="Google Shape;2015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16" name="Google Shape;2016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2" name="Google Shape;2022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 allow us to move beyond a Support Vector Classifier and use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a variety of kernels we can use to “project” the features to a higher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this works through some visual examples...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23" name="Google Shape;2023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24" name="Google Shape;2024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Note: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Spelling of some names and article titles may be slightly altered due to various translation options from Russian to English (e.g. Alexey vs. Alexei).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1" name="Google Shape;111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0" name="Google Shape;2030;p92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our 1D example of classes not easily separated by a single hyperplane: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31" name="Google Shape;2031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32" name="Google Shape;2032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92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4" name="Google Shape;2034;p92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92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6" name="Google Shape;2036;p92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37" name="Google Shape;2037;p92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92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92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92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92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92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92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92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92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92"/>
          <p:cNvSpPr txBox="1"/>
          <p:nvPr/>
        </p:nvSpPr>
        <p:spPr>
          <a:xfrm>
            <a:off x="4144147" y="472740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2" name="Google Shape;2052;p93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using a kernel could project this feature onto another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3" name="Google Shape;2053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4" name="Google Shape;2054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5" name="Google Shape;2055;p93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56" name="Google Shape;2056;p93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93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93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93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93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93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93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93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93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93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6" name="Google Shape;2066;p93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93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93"/>
          <p:cNvSpPr txBox="1"/>
          <p:nvPr/>
        </p:nvSpPr>
        <p:spPr>
          <a:xfrm>
            <a:off x="4144147" y="472740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4" name="Google Shape;2074;p94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75" name="Google Shape;2075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76" name="Google Shape;2076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7" name="Google Shape;2077;p94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78" name="Google Shape;2078;p94"/>
          <p:cNvSpPr txBox="1"/>
          <p:nvPr/>
        </p:nvSpPr>
        <p:spPr>
          <a:xfrm>
            <a:off x="4144147" y="472740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9" name="Google Shape;2079;p94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94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94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94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94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94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94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94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94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94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9" name="Google Shape;2089;p94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94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6" name="Google Shape;2096;p95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97" name="Google Shape;2097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8" name="Google Shape;2098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p95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00" name="Google Shape;2100;p95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1" name="Google Shape;2101;p95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95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95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95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95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95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95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95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95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95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1" name="Google Shape;2111;p95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95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95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4" name="Google Shape;2114;p95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9" name="Google Shape;2119;p96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20" name="Google Shape;2120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1" name="Google Shape;2121;p96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2" name="Google Shape;2122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3" name="Google Shape;2123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4" name="Google Shape;2124;p96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25" name="Google Shape;2125;p96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6" name="Google Shape;2126;p96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96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96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96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96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96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96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96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96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96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6" name="Google Shape;2136;p96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96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96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9" name="Google Shape;2139;p96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0" name="Google Shape;2140;p96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5" name="Google Shape;2145;p97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46" name="Google Shape;2146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7" name="Google Shape;2147;p97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48" name="Google Shape;2148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9" name="Google Shape;2149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0" name="Google Shape;2150;p97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51" name="Google Shape;2151;p97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2" name="Google Shape;2152;p97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97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97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97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97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97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97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97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97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97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2" name="Google Shape;2162;p97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97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97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5" name="Google Shape;2165;p97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6" name="Google Shape;2166;p97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7" name="Google Shape;2167;p97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97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97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97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97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97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97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97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97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0" name="Google Shape;2180;p98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81" name="Google Shape;2181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2" name="Google Shape;2182;p98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hyperplane after this projection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3" name="Google Shape;2183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4" name="Google Shape;2184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5" name="Google Shape;2185;p98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86" name="Google Shape;2186;p98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7" name="Google Shape;2187;p98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98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98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98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98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98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98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98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98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98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7" name="Google Shape;2197;p98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98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98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0" name="Google Shape;2200;p98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1" name="Google Shape;2201;p98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2" name="Google Shape;2202;p98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98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98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98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98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98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98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98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98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1" name="Google Shape;2211;p98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2" name="Google Shape;2212;p98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13" name="Google Shape;2213;p98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99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99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0" name="Google Shape;2220;p99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21" name="Google Shape;2221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2" name="Google Shape;2222;p99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hyperplane after this projection: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23" name="Google Shape;2223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4" name="Google Shape;2224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5" name="Google Shape;2225;p99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26" name="Google Shape;2226;p99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7" name="Google Shape;2227;p99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99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99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99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99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99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99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99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99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99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99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99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99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0" name="Google Shape;2240;p99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1" name="Google Shape;2241;p99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2" name="Google Shape;2242;p99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99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99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99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99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99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99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99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99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1" name="Google Shape;2251;p99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2" name="Google Shape;2252;p99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53" name="Google Shape;2253;p99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100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100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0" name="Google Shape;2260;p100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61" name="Google Shape;2261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2" name="Google Shape;2262;p100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3" name="Google Shape;2263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4" name="Google Shape;2264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5" name="Google Shape;2265;p100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66" name="Google Shape;2266;p100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7" name="Google Shape;2267;p100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00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00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00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100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00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100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00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00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00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7" name="Google Shape;2277;p100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00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100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0" name="Google Shape;2280;p100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1" name="Google Shape;2281;p100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2" name="Google Shape;2282;p100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100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100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100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00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100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100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100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100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1" name="Google Shape;2291;p100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2" name="Google Shape;2292;p100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93" name="Google Shape;2293;p100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01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01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0" name="Google Shape;2300;p101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01" name="Google Shape;2301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2" name="Google Shape;2302;p101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3" name="Google Shape;2303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04" name="Google Shape;2304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5" name="Google Shape;2305;p101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06" name="Google Shape;2306;p101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7" name="Google Shape;2307;p101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01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101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01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101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01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101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101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101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6" name="Google Shape;2316;p101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7" name="Google Shape;2317;p101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101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9" name="Google Shape;2319;p101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0" name="Google Shape;2320;p101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1" name="Google Shape;2321;p101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2" name="Google Shape;2322;p101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101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101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101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101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101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101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101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101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1" name="Google Shape;2331;p101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2" name="Google Shape;2332;p101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33" name="Google Shape;2333;p101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34" name="Google Shape;2334;p101"/>
          <p:cNvSpPr/>
          <p:nvPr/>
        </p:nvSpPr>
        <p:spPr>
          <a:xfrm>
            <a:off x="5947870" y="46121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1960s: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Vladimir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Vapnik obtained his Ph.D in statistics at the Institute of Control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Sciences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Moscow.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Worked at the Institute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   from 1961-1990.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" name="Google Shape;119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02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102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1" name="Google Shape;2341;p102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42" name="Google Shape;2342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3" name="Google Shape;2343;p102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44" name="Google Shape;2344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5" name="Google Shape;2345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6" name="Google Shape;2346;p102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47" name="Google Shape;2347;p102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8" name="Google Shape;2348;p102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102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102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102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102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102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102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102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102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102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8" name="Google Shape;2358;p102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102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102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1" name="Google Shape;2361;p102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2" name="Google Shape;2362;p102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3" name="Google Shape;2363;p102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102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102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102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102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102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02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102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02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2" name="Google Shape;2372;p102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3" name="Google Shape;2373;p102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74" name="Google Shape;2374;p102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75" name="Google Shape;2375;p102"/>
          <p:cNvSpPr/>
          <p:nvPr/>
        </p:nvSpPr>
        <p:spPr>
          <a:xfrm>
            <a:off x="5947870" y="46121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6" name="Google Shape;2376;p102"/>
          <p:cNvCxnSpPr>
            <a:stCxn id="2375" idx="0"/>
          </p:cNvCxnSpPr>
          <p:nvPr/>
        </p:nvCxnSpPr>
        <p:spPr>
          <a:xfrm rot="10800000">
            <a:off x="6030970" y="3392645"/>
            <a:ext cx="0" cy="12195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77" name="Google Shape;2377;p102"/>
          <p:cNvSpPr/>
          <p:nvPr/>
        </p:nvSpPr>
        <p:spPr>
          <a:xfrm>
            <a:off x="5947870" y="32405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03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103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4" name="Google Shape;2384;p103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85" name="Google Shape;2385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6" name="Google Shape;2386;p103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87" name="Google Shape;2387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88" name="Google Shape;2388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9" name="Google Shape;2389;p103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90" name="Google Shape;2390;p103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1" name="Google Shape;2391;p103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103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103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03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103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103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103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103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103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03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1" name="Google Shape;2401;p103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103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03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4" name="Google Shape;2404;p103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5" name="Google Shape;2405;p103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6" name="Google Shape;2406;p103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103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103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103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103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103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103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103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103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5" name="Google Shape;2415;p103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6" name="Google Shape;2416;p103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17" name="Google Shape;2417;p103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18" name="Google Shape;2418;p103"/>
          <p:cNvSpPr/>
          <p:nvPr/>
        </p:nvSpPr>
        <p:spPr>
          <a:xfrm>
            <a:off x="5947870" y="46121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9" name="Google Shape;2419;p103"/>
          <p:cNvCxnSpPr>
            <a:stCxn id="2418" idx="0"/>
          </p:cNvCxnSpPr>
          <p:nvPr/>
        </p:nvCxnSpPr>
        <p:spPr>
          <a:xfrm rot="10800000">
            <a:off x="6030970" y="3392645"/>
            <a:ext cx="0" cy="12195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420" name="Google Shape;2420;p103"/>
          <p:cNvSpPr/>
          <p:nvPr/>
        </p:nvSpPr>
        <p:spPr>
          <a:xfrm>
            <a:off x="5947870" y="32405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6" name="Google Shape;2426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2D feature space where a hyperplane can not separate effectively, even with soft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27" name="Google Shape;2427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28" name="Google Shape;2428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9" name="Google Shape;2429;p104"/>
          <p:cNvSpPr/>
          <p:nvPr/>
        </p:nvSpPr>
        <p:spPr>
          <a:xfrm>
            <a:off x="4619277" y="37080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104"/>
          <p:cNvSpPr/>
          <p:nvPr/>
        </p:nvSpPr>
        <p:spPr>
          <a:xfrm>
            <a:off x="4759984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104"/>
          <p:cNvSpPr/>
          <p:nvPr/>
        </p:nvSpPr>
        <p:spPr>
          <a:xfrm>
            <a:off x="4501662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104"/>
          <p:cNvSpPr/>
          <p:nvPr/>
        </p:nvSpPr>
        <p:spPr>
          <a:xfrm>
            <a:off x="4646822" y="42347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104"/>
          <p:cNvSpPr/>
          <p:nvPr/>
        </p:nvSpPr>
        <p:spPr>
          <a:xfrm>
            <a:off x="4171397" y="3638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p104"/>
          <p:cNvSpPr/>
          <p:nvPr/>
        </p:nvSpPr>
        <p:spPr>
          <a:xfrm>
            <a:off x="5024072" y="35374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5" name="Google Shape;2435;p104"/>
          <p:cNvSpPr/>
          <p:nvPr/>
        </p:nvSpPr>
        <p:spPr>
          <a:xfrm>
            <a:off x="4530522" y="33577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Google Shape;2436;p104"/>
          <p:cNvSpPr/>
          <p:nvPr/>
        </p:nvSpPr>
        <p:spPr>
          <a:xfrm>
            <a:off x="4224097" y="41380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104"/>
          <p:cNvSpPr/>
          <p:nvPr/>
        </p:nvSpPr>
        <p:spPr>
          <a:xfrm>
            <a:off x="5088847" y="4047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104"/>
          <p:cNvSpPr/>
          <p:nvPr/>
        </p:nvSpPr>
        <p:spPr>
          <a:xfrm>
            <a:off x="3540750" y="3024525"/>
            <a:ext cx="2342400" cy="18351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104"/>
          <p:cNvSpPr txBox="1"/>
          <p:nvPr/>
        </p:nvSpPr>
        <p:spPr>
          <a:xfrm>
            <a:off x="4110297" y="476142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0" name="Google Shape;2440;p104"/>
          <p:cNvSpPr txBox="1"/>
          <p:nvPr/>
        </p:nvSpPr>
        <p:spPr>
          <a:xfrm>
            <a:off x="2662497" y="377082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6" name="Google Shape;2446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use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Vector Machines to enable the use of a kernel transformation to project to a higher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7" name="Google Shape;2447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8" name="Google Shape;2448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p105"/>
          <p:cNvSpPr/>
          <p:nvPr/>
        </p:nvSpPr>
        <p:spPr>
          <a:xfrm rot="-4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p105"/>
          <p:cNvSpPr/>
          <p:nvPr/>
        </p:nvSpPr>
        <p:spPr>
          <a:xfrm>
            <a:off x="4619277" y="37080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105"/>
          <p:cNvSpPr/>
          <p:nvPr/>
        </p:nvSpPr>
        <p:spPr>
          <a:xfrm>
            <a:off x="4759984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Google Shape;2452;p105"/>
          <p:cNvSpPr/>
          <p:nvPr/>
        </p:nvSpPr>
        <p:spPr>
          <a:xfrm>
            <a:off x="4501662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105"/>
          <p:cNvSpPr/>
          <p:nvPr/>
        </p:nvSpPr>
        <p:spPr>
          <a:xfrm>
            <a:off x="4646822" y="42347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105"/>
          <p:cNvSpPr/>
          <p:nvPr/>
        </p:nvSpPr>
        <p:spPr>
          <a:xfrm>
            <a:off x="4171397" y="3638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105"/>
          <p:cNvSpPr/>
          <p:nvPr/>
        </p:nvSpPr>
        <p:spPr>
          <a:xfrm>
            <a:off x="5024072" y="35374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105"/>
          <p:cNvSpPr/>
          <p:nvPr/>
        </p:nvSpPr>
        <p:spPr>
          <a:xfrm>
            <a:off x="4530522" y="33577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105"/>
          <p:cNvSpPr/>
          <p:nvPr/>
        </p:nvSpPr>
        <p:spPr>
          <a:xfrm>
            <a:off x="4224097" y="41380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105"/>
          <p:cNvSpPr/>
          <p:nvPr/>
        </p:nvSpPr>
        <p:spPr>
          <a:xfrm>
            <a:off x="5088847" y="4047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4" name="Google Shape;2464;p10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2D to 3D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65" name="Google Shape;2465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66" name="Google Shape;2466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7" name="Google Shape;2467;p106"/>
          <p:cNvSpPr/>
          <p:nvPr/>
        </p:nvSpPr>
        <p:spPr>
          <a:xfrm rot="1045028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106"/>
          <p:cNvSpPr/>
          <p:nvPr/>
        </p:nvSpPr>
        <p:spPr>
          <a:xfrm>
            <a:off x="4619277" y="37080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106"/>
          <p:cNvSpPr/>
          <p:nvPr/>
        </p:nvSpPr>
        <p:spPr>
          <a:xfrm>
            <a:off x="4759984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106"/>
          <p:cNvSpPr/>
          <p:nvPr/>
        </p:nvSpPr>
        <p:spPr>
          <a:xfrm>
            <a:off x="4501662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106"/>
          <p:cNvSpPr/>
          <p:nvPr/>
        </p:nvSpPr>
        <p:spPr>
          <a:xfrm>
            <a:off x="4646822" y="42347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106"/>
          <p:cNvSpPr/>
          <p:nvPr/>
        </p:nvSpPr>
        <p:spPr>
          <a:xfrm>
            <a:off x="4171397" y="3638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106"/>
          <p:cNvSpPr/>
          <p:nvPr/>
        </p:nvSpPr>
        <p:spPr>
          <a:xfrm>
            <a:off x="5024072" y="35374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106"/>
          <p:cNvSpPr/>
          <p:nvPr/>
        </p:nvSpPr>
        <p:spPr>
          <a:xfrm>
            <a:off x="4530522" y="33577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106"/>
          <p:cNvSpPr/>
          <p:nvPr/>
        </p:nvSpPr>
        <p:spPr>
          <a:xfrm>
            <a:off x="4224097" y="41380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106"/>
          <p:cNvSpPr/>
          <p:nvPr/>
        </p:nvSpPr>
        <p:spPr>
          <a:xfrm>
            <a:off x="5088847" y="4047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7" name="Google Shape;2477;p106"/>
          <p:cNvCxnSpPr/>
          <p:nvPr/>
        </p:nvCxnSpPr>
        <p:spPr>
          <a:xfrm rot="10800000">
            <a:off x="4147400" y="1279825"/>
            <a:ext cx="0" cy="15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8" name="Google Shape;2478;p106"/>
          <p:cNvCxnSpPr/>
          <p:nvPr/>
        </p:nvCxnSpPr>
        <p:spPr>
          <a:xfrm flipH="1">
            <a:off x="2595900" y="4407000"/>
            <a:ext cx="440700" cy="59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9" name="Google Shape;2479;p106"/>
          <p:cNvCxnSpPr/>
          <p:nvPr/>
        </p:nvCxnSpPr>
        <p:spPr>
          <a:xfrm>
            <a:off x="6396625" y="3498500"/>
            <a:ext cx="998700" cy="32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5" name="Google Shape;2485;p10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2D to 3D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86" name="Google Shape;2486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87" name="Google Shape;2487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Google Shape;2488;p107"/>
          <p:cNvSpPr/>
          <p:nvPr/>
        </p:nvSpPr>
        <p:spPr>
          <a:xfrm rot="1045028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107"/>
          <p:cNvSpPr/>
          <p:nvPr/>
        </p:nvSpPr>
        <p:spPr>
          <a:xfrm>
            <a:off x="4619277" y="3479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107"/>
          <p:cNvSpPr/>
          <p:nvPr/>
        </p:nvSpPr>
        <p:spPr>
          <a:xfrm>
            <a:off x="4759984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107"/>
          <p:cNvSpPr/>
          <p:nvPr/>
        </p:nvSpPr>
        <p:spPr>
          <a:xfrm>
            <a:off x="4501662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107"/>
          <p:cNvSpPr/>
          <p:nvPr/>
        </p:nvSpPr>
        <p:spPr>
          <a:xfrm>
            <a:off x="4731322" y="39072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07"/>
          <p:cNvSpPr/>
          <p:nvPr/>
        </p:nvSpPr>
        <p:spPr>
          <a:xfrm>
            <a:off x="3917822" y="3034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107"/>
          <p:cNvSpPr/>
          <p:nvPr/>
        </p:nvSpPr>
        <p:spPr>
          <a:xfrm>
            <a:off x="5374222" y="28941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107"/>
          <p:cNvSpPr/>
          <p:nvPr/>
        </p:nvSpPr>
        <p:spPr>
          <a:xfrm>
            <a:off x="4501647" y="2699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107"/>
          <p:cNvSpPr/>
          <p:nvPr/>
        </p:nvSpPr>
        <p:spPr>
          <a:xfrm>
            <a:off x="4147397" y="37665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107"/>
          <p:cNvSpPr/>
          <p:nvPr/>
        </p:nvSpPr>
        <p:spPr>
          <a:xfrm>
            <a:off x="5112997" y="35673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8" name="Google Shape;2498;p107"/>
          <p:cNvCxnSpPr/>
          <p:nvPr/>
        </p:nvCxnSpPr>
        <p:spPr>
          <a:xfrm rot="10800000">
            <a:off x="4147400" y="1279825"/>
            <a:ext cx="0" cy="15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9" name="Google Shape;2499;p107"/>
          <p:cNvCxnSpPr/>
          <p:nvPr/>
        </p:nvCxnSpPr>
        <p:spPr>
          <a:xfrm flipH="1">
            <a:off x="2595900" y="4407000"/>
            <a:ext cx="440700" cy="59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0" name="Google Shape;2500;p107"/>
          <p:cNvCxnSpPr/>
          <p:nvPr/>
        </p:nvCxnSpPr>
        <p:spPr>
          <a:xfrm>
            <a:off x="6396625" y="3498500"/>
            <a:ext cx="998700" cy="32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6" name="Google Shape;2506;p1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07" name="Google Shape;2507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08" name="Google Shape;2508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9" name="Google Shape;2509;p108"/>
          <p:cNvSpPr/>
          <p:nvPr/>
        </p:nvSpPr>
        <p:spPr>
          <a:xfrm rot="1045028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108"/>
          <p:cNvSpPr/>
          <p:nvPr/>
        </p:nvSpPr>
        <p:spPr>
          <a:xfrm>
            <a:off x="4619277" y="3479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108"/>
          <p:cNvSpPr/>
          <p:nvPr/>
        </p:nvSpPr>
        <p:spPr>
          <a:xfrm>
            <a:off x="4759984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108"/>
          <p:cNvSpPr/>
          <p:nvPr/>
        </p:nvSpPr>
        <p:spPr>
          <a:xfrm>
            <a:off x="4501662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3" name="Google Shape;2513;p108"/>
          <p:cNvCxnSpPr/>
          <p:nvPr/>
        </p:nvCxnSpPr>
        <p:spPr>
          <a:xfrm rot="10800000">
            <a:off x="4147400" y="1279825"/>
            <a:ext cx="0" cy="15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4" name="Google Shape;2514;p108"/>
          <p:cNvCxnSpPr/>
          <p:nvPr/>
        </p:nvCxnSpPr>
        <p:spPr>
          <a:xfrm flipH="1">
            <a:off x="2595900" y="4407000"/>
            <a:ext cx="440700" cy="59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5" name="Google Shape;2515;p108"/>
          <p:cNvCxnSpPr/>
          <p:nvPr/>
        </p:nvCxnSpPr>
        <p:spPr>
          <a:xfrm>
            <a:off x="6396625" y="3498500"/>
            <a:ext cx="998700" cy="32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6" name="Google Shape;2516;p108"/>
          <p:cNvSpPr/>
          <p:nvPr/>
        </p:nvSpPr>
        <p:spPr>
          <a:xfrm rot="1045017">
            <a:off x="3261817" y="2743033"/>
            <a:ext cx="2783867" cy="1613582"/>
          </a:xfrm>
          <a:prstGeom prst="flowChartInputOutput">
            <a:avLst/>
          </a:prstGeom>
          <a:solidFill>
            <a:srgbClr val="E69138">
              <a:alpha val="59550"/>
            </a:srgbClr>
          </a:solidFill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108"/>
          <p:cNvSpPr/>
          <p:nvPr/>
        </p:nvSpPr>
        <p:spPr>
          <a:xfrm>
            <a:off x="4731322" y="39072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108"/>
          <p:cNvSpPr/>
          <p:nvPr/>
        </p:nvSpPr>
        <p:spPr>
          <a:xfrm>
            <a:off x="3917822" y="3034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108"/>
          <p:cNvSpPr/>
          <p:nvPr/>
        </p:nvSpPr>
        <p:spPr>
          <a:xfrm>
            <a:off x="5374222" y="28941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108"/>
          <p:cNvSpPr/>
          <p:nvPr/>
        </p:nvSpPr>
        <p:spPr>
          <a:xfrm>
            <a:off x="4501647" y="2699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108"/>
          <p:cNvSpPr/>
          <p:nvPr/>
        </p:nvSpPr>
        <p:spPr>
          <a:xfrm>
            <a:off x="4147397" y="37665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108"/>
          <p:cNvSpPr/>
          <p:nvPr/>
        </p:nvSpPr>
        <p:spPr>
          <a:xfrm>
            <a:off x="5112997" y="35673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8" name="Google Shape;2528;p1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may have heard of the use of kernels in SVM as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“kernel trick”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previously visualized transforming data points from one dimension into a higher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Mathematically,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actually avoids recomputing the points in a higher dimensional space!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29" name="Google Shape;2529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30" name="Google Shape;2530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6" name="Google Shape;2536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does the kernel trick achieve this?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takes advantage of dot products of the transpositions of the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next lecture, we will go through the basic mathematical ideas behind the “kernel trick”!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37" name="Google Shape;2537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38" name="Google Shape;2538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111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4" name="Google Shape;2544;p111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Kernel Trick and Math</a:t>
            </a:r>
            <a:endParaRPr/>
          </a:p>
        </p:txBody>
      </p:sp>
      <p:pic>
        <p:nvPicPr>
          <p:cNvPr descr="watermark.jpg" id="2545" name="Google Shape;2545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46" name="Google Shape;2546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